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tags/tag4.xml" ContentType="application/vnd.openxmlformats-officedocument.presentationml.tags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1361" r:id="rId2"/>
    <p:sldId id="1362" r:id="rId3"/>
    <p:sldId id="1152" r:id="rId4"/>
    <p:sldId id="1153" r:id="rId5"/>
    <p:sldId id="1154" r:id="rId6"/>
    <p:sldId id="1155" r:id="rId7"/>
    <p:sldId id="1156" r:id="rId8"/>
    <p:sldId id="1157" r:id="rId9"/>
    <p:sldId id="1158" r:id="rId10"/>
    <p:sldId id="1159" r:id="rId11"/>
    <p:sldId id="1160" r:id="rId12"/>
    <p:sldId id="1161" r:id="rId13"/>
    <p:sldId id="1162" r:id="rId14"/>
    <p:sldId id="1163" r:id="rId15"/>
    <p:sldId id="1395" r:id="rId16"/>
    <p:sldId id="1393" r:id="rId17"/>
    <p:sldId id="1164" r:id="rId18"/>
    <p:sldId id="1363" r:id="rId19"/>
    <p:sldId id="1364" r:id="rId20"/>
    <p:sldId id="1365" r:id="rId21"/>
    <p:sldId id="1166" r:id="rId22"/>
    <p:sldId id="1167" r:id="rId23"/>
    <p:sldId id="1168" r:id="rId24"/>
    <p:sldId id="1169" r:id="rId25"/>
    <p:sldId id="1170" r:id="rId26"/>
    <p:sldId id="1432" r:id="rId27"/>
    <p:sldId id="1433" r:id="rId28"/>
    <p:sldId id="1434" r:id="rId29"/>
    <p:sldId id="1435" r:id="rId30"/>
    <p:sldId id="1436" r:id="rId31"/>
    <p:sldId id="1437" r:id="rId32"/>
    <p:sldId id="1178" r:id="rId33"/>
    <p:sldId id="1380" r:id="rId34"/>
    <p:sldId id="1354" r:id="rId35"/>
    <p:sldId id="1186" r:id="rId36"/>
    <p:sldId id="1187" r:id="rId37"/>
    <p:sldId id="1188" r:id="rId38"/>
    <p:sldId id="1382" r:id="rId39"/>
    <p:sldId id="1384" r:id="rId40"/>
    <p:sldId id="1383" r:id="rId41"/>
    <p:sldId id="1183" r:id="rId42"/>
    <p:sldId id="1373" r:id="rId43"/>
    <p:sldId id="1374" r:id="rId44"/>
    <p:sldId id="1357" r:id="rId45"/>
    <p:sldId id="1379" r:id="rId46"/>
    <p:sldId id="1399" r:id="rId47"/>
    <p:sldId id="1438" r:id="rId48"/>
    <p:sldId id="1439" r:id="rId49"/>
    <p:sldId id="1440" r:id="rId50"/>
    <p:sldId id="1441" r:id="rId51"/>
    <p:sldId id="1442" r:id="rId52"/>
    <p:sldId id="1443" r:id="rId53"/>
    <p:sldId id="1444" r:id="rId54"/>
    <p:sldId id="1445" r:id="rId55"/>
    <p:sldId id="1446" r:id="rId56"/>
    <p:sldId id="1447" r:id="rId57"/>
    <p:sldId id="1448" r:id="rId58"/>
    <p:sldId id="1449" r:id="rId59"/>
    <p:sldId id="1450" r:id="rId60"/>
    <p:sldId id="1451" r:id="rId61"/>
    <p:sldId id="1452" r:id="rId62"/>
    <p:sldId id="1453" r:id="rId63"/>
    <p:sldId id="1454" r:id="rId64"/>
    <p:sldId id="1455" r:id="rId65"/>
    <p:sldId id="1456" r:id="rId66"/>
    <p:sldId id="1457" r:id="rId67"/>
    <p:sldId id="1458" r:id="rId68"/>
    <p:sldId id="1459" r:id="rId69"/>
    <p:sldId id="1460" r:id="rId70"/>
    <p:sldId id="1461" r:id="rId71"/>
    <p:sldId id="1462" r:id="rId72"/>
    <p:sldId id="1463" r:id="rId73"/>
    <p:sldId id="1464" r:id="rId74"/>
    <p:sldId id="1465" r:id="rId75"/>
    <p:sldId id="1466" r:id="rId76"/>
    <p:sldId id="1467" r:id="rId77"/>
    <p:sldId id="1468" r:id="rId78"/>
    <p:sldId id="1469" r:id="rId79"/>
  </p:sldIdLst>
  <p:sldSz cx="14630400" cy="8229600"/>
  <p:notesSz cx="6858000" cy="9144000"/>
  <p:defaultTextStyle>
    <a:defPPr>
      <a:defRPr lang="es-E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652468-A890-E340-980D-B8C13561B431}">
          <p14:sldIdLst>
            <p14:sldId id="1361"/>
            <p14:sldId id="1362"/>
            <p14:sldId id="1152"/>
            <p14:sldId id="1153"/>
            <p14:sldId id="1154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395"/>
            <p14:sldId id="1393"/>
            <p14:sldId id="1164"/>
            <p14:sldId id="1363"/>
            <p14:sldId id="1364"/>
            <p14:sldId id="1365"/>
            <p14:sldId id="1166"/>
            <p14:sldId id="1167"/>
            <p14:sldId id="1168"/>
            <p14:sldId id="1169"/>
            <p14:sldId id="1170"/>
            <p14:sldId id="1432"/>
            <p14:sldId id="1433"/>
            <p14:sldId id="1434"/>
            <p14:sldId id="1435"/>
            <p14:sldId id="1436"/>
            <p14:sldId id="1437"/>
            <p14:sldId id="1178"/>
            <p14:sldId id="1380"/>
            <p14:sldId id="1354"/>
            <p14:sldId id="1186"/>
            <p14:sldId id="1187"/>
            <p14:sldId id="1188"/>
            <p14:sldId id="1382"/>
            <p14:sldId id="1384"/>
            <p14:sldId id="1383"/>
            <p14:sldId id="1183"/>
            <p14:sldId id="1373"/>
            <p14:sldId id="1374"/>
            <p14:sldId id="1357"/>
            <p14:sldId id="1379"/>
            <p14:sldId id="1399"/>
            <p14:sldId id="1438"/>
            <p14:sldId id="1439"/>
            <p14:sldId id="1440"/>
            <p14:sldId id="1441"/>
            <p14:sldId id="144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1454"/>
            <p14:sldId id="1455"/>
            <p14:sldId id="1456"/>
            <p14:sldId id="1457"/>
            <p14:sldId id="1458"/>
            <p14:sldId id="1459"/>
            <p14:sldId id="1460"/>
            <p14:sldId id="1461"/>
            <p14:sldId id="1462"/>
            <p14:sldId id="1463"/>
            <p14:sldId id="1464"/>
            <p14:sldId id="1465"/>
            <p14:sldId id="1466"/>
            <p14:sldId id="1467"/>
            <p14:sldId id="1468"/>
            <p14:sldId id="1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92">
          <p15:clr>
            <a:srgbClr val="A4A3A4"/>
          </p15:clr>
        </p15:guide>
        <p15:guide id="4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84848"/>
    <a:srgbClr val="00FF00"/>
    <a:srgbClr val="0000FF"/>
    <a:srgbClr val="F1F1F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1" autoAdjust="0"/>
    <p:restoredTop sz="69662" autoAdjust="0"/>
  </p:normalViewPr>
  <p:slideViewPr>
    <p:cSldViewPr>
      <p:cViewPr varScale="1">
        <p:scale>
          <a:sx n="63" d="100"/>
          <a:sy n="63" d="100"/>
        </p:scale>
        <p:origin x="1144" y="192"/>
      </p:cViewPr>
      <p:guideLst>
        <p:guide orient="horz" pos="1620"/>
        <p:guide pos="2880"/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64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Mean Absolute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Paired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Sheet2!$B$3:$B$8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cat>
          <c:val>
            <c:numRef>
              <c:f>Sheet2!$C$3:$C$8</c:f>
              <c:numCache>
                <c:formatCode>General</c:formatCode>
                <c:ptCount val="6"/>
                <c:pt idx="0">
                  <c:v>86.2</c:v>
                </c:pt>
                <c:pt idx="1">
                  <c:v>98.8</c:v>
                </c:pt>
                <c:pt idx="2">
                  <c:v>96.9</c:v>
                </c:pt>
                <c:pt idx="3">
                  <c:v>86</c:v>
                </c:pt>
                <c:pt idx="4">
                  <c:v>81.7</c:v>
                </c:pt>
                <c:pt idx="5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AE-492A-9A6F-232FDCDC5B10}"/>
            </c:ext>
          </c:extLst>
        </c:ser>
        <c:ser>
          <c:idx val="1"/>
          <c:order val="1"/>
          <c:tx>
            <c:strRef>
              <c:f>Sheet2!$D$2</c:f>
              <c:strCache>
                <c:ptCount val="1"/>
                <c:pt idx="0">
                  <c:v>Unpaired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Sheet2!$B$3:$B$8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cat>
          <c:val>
            <c:numRef>
              <c:f>Sheet2!$D$3:$D$8</c:f>
              <c:numCache>
                <c:formatCode>General</c:formatCode>
                <c:ptCount val="6"/>
                <c:pt idx="0">
                  <c:v>70.3</c:v>
                </c:pt>
                <c:pt idx="1">
                  <c:v>76.2</c:v>
                </c:pt>
                <c:pt idx="2">
                  <c:v>75.5</c:v>
                </c:pt>
                <c:pt idx="3">
                  <c:v>75.2</c:v>
                </c:pt>
                <c:pt idx="4">
                  <c:v>72</c:v>
                </c:pt>
                <c:pt idx="5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AE-492A-9A6F-232FDCDC5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50901136"/>
        <c:axId val="-1936945216"/>
      </c:barChart>
      <c:catAx>
        <c:axId val="-18509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36945216"/>
        <c:crosses val="autoZero"/>
        <c:auto val="1"/>
        <c:lblAlgn val="ctr"/>
        <c:lblOffset val="100"/>
        <c:noMultiLvlLbl val="0"/>
      </c:catAx>
      <c:valAx>
        <c:axId val="-193694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5090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D750C-FA67-49B5-91AC-D57DF3776E9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7EA6F-131B-4C94-A96A-6B4A185B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03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EF0CC-3B63-44DF-AB92-2EEECBE7991A}" type="datetimeFigureOut">
              <a:rPr lang="es-ES" smtClean="0"/>
              <a:t>11/9/19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FEA5E-F7F5-4500-A602-A04F11FD5847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745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5523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7037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98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285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1464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526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7903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9722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2158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49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735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0879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758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5032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3529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5333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375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5798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7693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6718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291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6169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46705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4616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7015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8241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334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901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116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4694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974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4764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1371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130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3327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B8945-918F-4F1B-BEEA-80798A0487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42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B8945-918F-4F1B-BEEA-80798A04876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464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B8945-918F-4F1B-BEEA-80798A04876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89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B8945-918F-4F1B-BEEA-80798A04876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359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1571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6985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3999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8498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7920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7957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6967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34251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81816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9080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34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055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379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26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48048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085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896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141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311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25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095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834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195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77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39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7307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1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4998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49114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20625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3784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463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1510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405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632472" y="375047"/>
            <a:ext cx="9365456" cy="1821656"/>
          </a:xfrm>
          <a:prstGeom prst="rect">
            <a:avLst/>
          </a:prstGeom>
        </p:spPr>
        <p:txBody>
          <a:bodyPr lIns="71437" tIns="71437" rIns="71437" bIns="71437"/>
          <a:lstStyle>
            <a:lvl1pPr defTabSz="492919">
              <a:defRPr sz="672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2632472" y="2196703"/>
            <a:ext cx="9365456" cy="5304235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70417" indent="-370417" defTabSz="492919">
              <a:spcBef>
                <a:spcPts val="3540"/>
              </a:spcBef>
              <a:buSzPct val="75000"/>
              <a:defRPr sz="3000">
                <a:latin typeface="+mn-lt"/>
                <a:ea typeface="+mn-ea"/>
                <a:cs typeface="+mn-cs"/>
                <a:sym typeface="Helvetica Light"/>
              </a:defRPr>
            </a:lvl1pPr>
            <a:lvl2pPr marL="637117" indent="-370417" defTabSz="492919">
              <a:spcBef>
                <a:spcPts val="3540"/>
              </a:spcBef>
              <a:buSzPct val="75000"/>
              <a:buChar char="•"/>
              <a:defRPr sz="3000">
                <a:latin typeface="+mn-lt"/>
                <a:ea typeface="+mn-ea"/>
                <a:cs typeface="+mn-cs"/>
                <a:sym typeface="Helvetica Light"/>
              </a:defRPr>
            </a:lvl2pPr>
            <a:lvl3pPr marL="903817" indent="-370417" defTabSz="492919">
              <a:spcBef>
                <a:spcPts val="3540"/>
              </a:spcBef>
              <a:buSzPct val="75000"/>
              <a:defRPr sz="3000">
                <a:latin typeface="+mn-lt"/>
                <a:ea typeface="+mn-ea"/>
                <a:cs typeface="+mn-cs"/>
                <a:sym typeface="Helvetica Light"/>
              </a:defRPr>
            </a:lvl3pPr>
            <a:lvl4pPr marL="1170517" indent="-370417" defTabSz="492919">
              <a:spcBef>
                <a:spcPts val="3540"/>
              </a:spcBef>
              <a:buSzPct val="75000"/>
              <a:buChar char="•"/>
              <a:defRPr sz="3000">
                <a:latin typeface="+mn-lt"/>
                <a:ea typeface="+mn-ea"/>
                <a:cs typeface="+mn-cs"/>
                <a:sym typeface="Helvetica Light"/>
              </a:defRPr>
            </a:lvl4pPr>
            <a:lvl5pPr marL="1437217" indent="-370417" defTabSz="492919">
              <a:spcBef>
                <a:spcPts val="3540"/>
              </a:spcBef>
              <a:buSzPct val="75000"/>
              <a:buChar char="•"/>
              <a:defRPr sz="30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7161489" y="7806332"/>
            <a:ext cx="296708" cy="30670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492919">
              <a:defRPr sz="144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6830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31520" y="2609849"/>
            <a:ext cx="646430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7432042" y="2609849"/>
            <a:ext cx="646684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146304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g"/><Relationship Id="rId18" Type="http://schemas.openxmlformats.org/officeDocument/2006/relationships/image" Target="../media/image37.png"/><Relationship Id="rId3" Type="http://schemas.openxmlformats.org/officeDocument/2006/relationships/image" Target="../media/image6.png"/><Relationship Id="rId21" Type="http://schemas.openxmlformats.org/officeDocument/2006/relationships/image" Target="../media/image25.png"/><Relationship Id="rId7" Type="http://schemas.openxmlformats.org/officeDocument/2006/relationships/image" Target="../media/image27.jpg"/><Relationship Id="rId12" Type="http://schemas.openxmlformats.org/officeDocument/2006/relationships/image" Target="../media/image31.jpe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png"/><Relationship Id="rId20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0.png"/><Relationship Id="rId5" Type="http://schemas.openxmlformats.org/officeDocument/2006/relationships/image" Target="../media/image24.png"/><Relationship Id="rId15" Type="http://schemas.openxmlformats.org/officeDocument/2006/relationships/image" Target="../media/image34.jpg"/><Relationship Id="rId4" Type="http://schemas.openxmlformats.org/officeDocument/2006/relationships/image" Target="../media/image23.png"/><Relationship Id="rId1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.png"/><Relationship Id="rId18" Type="http://schemas.openxmlformats.org/officeDocument/2006/relationships/image" Target="../media/image33.jpg"/><Relationship Id="rId3" Type="http://schemas.openxmlformats.org/officeDocument/2006/relationships/image" Target="../media/image38.jpeg"/><Relationship Id="rId7" Type="http://schemas.openxmlformats.org/officeDocument/2006/relationships/image" Target="../media/image37.png"/><Relationship Id="rId12" Type="http://schemas.openxmlformats.org/officeDocument/2006/relationships/image" Target="../media/image27.jpg"/><Relationship Id="rId1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0.png"/><Relationship Id="rId20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6.jpg"/><Relationship Id="rId5" Type="http://schemas.openxmlformats.org/officeDocument/2006/relationships/image" Target="../media/image35.png"/><Relationship Id="rId23" Type="http://schemas.openxmlformats.org/officeDocument/2006/relationships/image" Target="../media/image25.png"/><Relationship Id="rId10" Type="http://schemas.openxmlformats.org/officeDocument/2006/relationships/image" Target="../media/image24.png"/><Relationship Id="rId19" Type="http://schemas.openxmlformats.org/officeDocument/2006/relationships/image" Target="../media/image21.jpg"/><Relationship Id="rId4" Type="http://schemas.openxmlformats.org/officeDocument/2006/relationships/image" Target="../media/image39.gif"/><Relationship Id="rId9" Type="http://schemas.openxmlformats.org/officeDocument/2006/relationships/image" Target="../media/image23.png"/><Relationship Id="rId22" Type="http://schemas.openxmlformats.org/officeDocument/2006/relationships/image" Target="../media/image30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45.png"/><Relationship Id="rId12" Type="http://schemas.openxmlformats.org/officeDocument/2006/relationships/image" Target="../media/image42.png"/><Relationship Id="rId25" Type="http://schemas.openxmlformats.org/officeDocument/2006/relationships/image" Target="../media/image143.png"/><Relationship Id="rId2" Type="http://schemas.openxmlformats.org/officeDocument/2006/relationships/slideLayout" Target="../slideLayouts/slideLayout12.xml"/><Relationship Id="rId20" Type="http://schemas.openxmlformats.org/officeDocument/2006/relationships/image" Target="../media/image480.png"/><Relationship Id="rId1" Type="http://schemas.openxmlformats.org/officeDocument/2006/relationships/tags" Target="../tags/tag1.xml"/><Relationship Id="rId11" Type="http://schemas.openxmlformats.org/officeDocument/2006/relationships/image" Target="../media/image410.png"/><Relationship Id="rId24" Type="http://schemas.openxmlformats.org/officeDocument/2006/relationships/image" Target="../media/image48.png"/><Relationship Id="rId5" Type="http://schemas.openxmlformats.org/officeDocument/2006/relationships/image" Target="../media/image41.jpeg"/><Relationship Id="rId15" Type="http://schemas.openxmlformats.org/officeDocument/2006/relationships/image" Target="../media/image44.png"/><Relationship Id="rId23" Type="http://schemas.openxmlformats.org/officeDocument/2006/relationships/image" Target="../media/image47.png"/><Relationship Id="rId10" Type="http://schemas.openxmlformats.org/officeDocument/2006/relationships/image" Target="NULL"/><Relationship Id="rId4" Type="http://schemas.openxmlformats.org/officeDocument/2006/relationships/image" Target="../media/image40.jpeg"/><Relationship Id="rId9" Type="http://schemas.openxmlformats.org/officeDocument/2006/relationships/image" Target="NULL"/><Relationship Id="rId14" Type="http://schemas.openxmlformats.org/officeDocument/2006/relationships/image" Target="../media/image43.png"/><Relationship Id="rId22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26" Type="http://schemas.openxmlformats.org/officeDocument/2006/relationships/image" Target="../media/image29.jpe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45.png"/><Relationship Id="rId12" Type="http://schemas.openxmlformats.org/officeDocument/2006/relationships/image" Target="../media/image42.png"/><Relationship Id="rId25" Type="http://schemas.openxmlformats.org/officeDocument/2006/relationships/image" Target="../media/image30.jpeg"/><Relationship Id="rId2" Type="http://schemas.openxmlformats.org/officeDocument/2006/relationships/slideLayout" Target="../slideLayouts/slideLayout12.xml"/><Relationship Id="rId20" Type="http://schemas.openxmlformats.org/officeDocument/2006/relationships/image" Target="../media/image480.png"/><Relationship Id="rId29" Type="http://schemas.openxmlformats.org/officeDocument/2006/relationships/image" Target="../media/image143.png"/><Relationship Id="rId1" Type="http://schemas.openxmlformats.org/officeDocument/2006/relationships/tags" Target="../tags/tag2.xml"/><Relationship Id="rId11" Type="http://schemas.openxmlformats.org/officeDocument/2006/relationships/image" Target="../media/image410.png"/><Relationship Id="rId24" Type="http://schemas.openxmlformats.org/officeDocument/2006/relationships/image" Target="../media/image48.png"/><Relationship Id="rId5" Type="http://schemas.openxmlformats.org/officeDocument/2006/relationships/image" Target="../media/image41.jpeg"/><Relationship Id="rId15" Type="http://schemas.openxmlformats.org/officeDocument/2006/relationships/image" Target="../media/image44.png"/><Relationship Id="rId23" Type="http://schemas.openxmlformats.org/officeDocument/2006/relationships/image" Target="../media/image47.png"/><Relationship Id="rId28" Type="http://schemas.openxmlformats.org/officeDocument/2006/relationships/image" Target="../media/image32.jpeg"/><Relationship Id="rId10" Type="http://schemas.openxmlformats.org/officeDocument/2006/relationships/image" Target="NULL"/><Relationship Id="rId4" Type="http://schemas.openxmlformats.org/officeDocument/2006/relationships/image" Target="../media/image40.jpeg"/><Relationship Id="rId9" Type="http://schemas.openxmlformats.org/officeDocument/2006/relationships/image" Target="NULL"/><Relationship Id="rId14" Type="http://schemas.openxmlformats.org/officeDocument/2006/relationships/image" Target="../media/image43.png"/><Relationship Id="rId22" Type="http://schemas.openxmlformats.org/officeDocument/2006/relationships/image" Target="../media/image46.png"/><Relationship Id="rId27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45.png"/><Relationship Id="rId26" Type="http://schemas.openxmlformats.org/officeDocument/2006/relationships/image" Target="../media/image47.png"/><Relationship Id="rId3" Type="http://schemas.openxmlformats.org/officeDocument/2006/relationships/image" Target="../media/image40.jpeg"/><Relationship Id="rId21" Type="http://schemas.openxmlformats.org/officeDocument/2006/relationships/image" Target="../media/image51.png"/><Relationship Id="rId12" Type="http://schemas.openxmlformats.org/officeDocument/2006/relationships/image" Target="../media/image530.png"/><Relationship Id="rId17" Type="http://schemas.openxmlformats.org/officeDocument/2006/relationships/image" Target="../media/image44.png"/><Relationship Id="rId25" Type="http://schemas.openxmlformats.org/officeDocument/2006/relationships/image" Target="../media/image57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jpeg"/><Relationship Id="rId11" Type="http://schemas.openxmlformats.org/officeDocument/2006/relationships/image" Target="../media/image410.png"/><Relationship Id="rId24" Type="http://schemas.openxmlformats.org/officeDocument/2006/relationships/image" Target="../media/image480.png"/><Relationship Id="rId5" Type="http://schemas.openxmlformats.org/officeDocument/2006/relationships/image" Target="../media/image49.jpeg"/><Relationship Id="rId15" Type="http://schemas.openxmlformats.org/officeDocument/2006/relationships/image" Target="../media/image35.png"/><Relationship Id="rId28" Type="http://schemas.openxmlformats.org/officeDocument/2006/relationships/image" Target="../media/image52.png"/><Relationship Id="rId10" Type="http://schemas.openxmlformats.org/officeDocument/2006/relationships/image" Target="NULL"/><Relationship Id="rId19" Type="http://schemas.openxmlformats.org/officeDocument/2006/relationships/image" Target="../media/image42.png"/><Relationship Id="rId31" Type="http://schemas.openxmlformats.org/officeDocument/2006/relationships/image" Target="../media/image145.png"/><Relationship Id="rId4" Type="http://schemas.openxmlformats.org/officeDocument/2006/relationships/image" Target="../media/image41.jpeg"/><Relationship Id="rId9" Type="http://schemas.openxmlformats.org/officeDocument/2006/relationships/image" Target="NULL"/><Relationship Id="rId14" Type="http://schemas.openxmlformats.org/officeDocument/2006/relationships/image" Target="../media/image550.png"/><Relationship Id="rId27" Type="http://schemas.openxmlformats.org/officeDocument/2006/relationships/image" Target="../media/image48.png"/><Relationship Id="rId30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0.png"/><Relationship Id="rId9" Type="http://schemas.openxmlformats.org/officeDocument/2006/relationships/image" Target="../media/image6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87.jpg"/><Relationship Id="rId18" Type="http://schemas.openxmlformats.org/officeDocument/2006/relationships/image" Target="../media/image92.jpeg"/><Relationship Id="rId3" Type="http://schemas.openxmlformats.org/officeDocument/2006/relationships/image" Target="../media/image77.jpeg"/><Relationship Id="rId21" Type="http://schemas.openxmlformats.org/officeDocument/2006/relationships/image" Target="../media/image95.jpeg"/><Relationship Id="rId7" Type="http://schemas.openxmlformats.org/officeDocument/2006/relationships/image" Target="../media/image81.jpeg"/><Relationship Id="rId12" Type="http://schemas.openxmlformats.org/officeDocument/2006/relationships/image" Target="../media/image86.jpeg"/><Relationship Id="rId17" Type="http://schemas.openxmlformats.org/officeDocument/2006/relationships/image" Target="../media/image91.jpg"/><Relationship Id="rId2" Type="http://schemas.openxmlformats.org/officeDocument/2006/relationships/image" Target="../media/image76.jpg"/><Relationship Id="rId16" Type="http://schemas.openxmlformats.org/officeDocument/2006/relationships/image" Target="../media/image90.jpeg"/><Relationship Id="rId20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5.jpeg"/><Relationship Id="rId5" Type="http://schemas.openxmlformats.org/officeDocument/2006/relationships/image" Target="../media/image79.jpg"/><Relationship Id="rId15" Type="http://schemas.openxmlformats.org/officeDocument/2006/relationships/image" Target="../media/image89.jpeg"/><Relationship Id="rId10" Type="http://schemas.openxmlformats.org/officeDocument/2006/relationships/image" Target="../media/image84.jpeg"/><Relationship Id="rId19" Type="http://schemas.openxmlformats.org/officeDocument/2006/relationships/image" Target="../media/image93.jpeg"/><Relationship Id="rId4" Type="http://schemas.openxmlformats.org/officeDocument/2006/relationships/image" Target="../media/image78.jpeg"/><Relationship Id="rId9" Type="http://schemas.openxmlformats.org/officeDocument/2006/relationships/image" Target="../media/image83.jpg"/><Relationship Id="rId14" Type="http://schemas.openxmlformats.org/officeDocument/2006/relationships/image" Target="../media/image8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22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102.png"/><Relationship Id="rId7" Type="http://schemas.openxmlformats.org/officeDocument/2006/relationships/image" Target="../media/image10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jpeg"/><Relationship Id="rId4" Type="http://schemas.openxmlformats.org/officeDocument/2006/relationships/image" Target="../media/image103.png"/><Relationship Id="rId9" Type="http://schemas.openxmlformats.org/officeDocument/2006/relationships/image" Target="../media/image10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jp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jpeg"/><Relationship Id="rId3" Type="http://schemas.openxmlformats.org/officeDocument/2006/relationships/image" Target="../media/image117.png"/><Relationship Id="rId7" Type="http://schemas.openxmlformats.org/officeDocument/2006/relationships/image" Target="../media/image121.jpeg"/><Relationship Id="rId12" Type="http://schemas.openxmlformats.org/officeDocument/2006/relationships/image" Target="../media/image125.jpg"/><Relationship Id="rId17" Type="http://schemas.openxmlformats.org/officeDocument/2006/relationships/image" Target="../media/image129.png"/><Relationship Id="rId2" Type="http://schemas.openxmlformats.org/officeDocument/2006/relationships/image" Target="../media/image116.jpeg"/><Relationship Id="rId16" Type="http://schemas.openxmlformats.org/officeDocument/2006/relationships/image" Target="../media/image12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11" Type="http://schemas.openxmlformats.org/officeDocument/2006/relationships/image" Target="../media/image124.jpeg"/><Relationship Id="rId5" Type="http://schemas.openxmlformats.org/officeDocument/2006/relationships/image" Target="../media/image119.jpeg"/><Relationship Id="rId15" Type="http://schemas.openxmlformats.org/officeDocument/2006/relationships/image" Target="../media/image292.png"/><Relationship Id="rId10" Type="http://schemas.openxmlformats.org/officeDocument/2006/relationships/image" Target="../media/image123.jpeg"/><Relationship Id="rId4" Type="http://schemas.openxmlformats.org/officeDocument/2006/relationships/image" Target="../media/image118.jpeg"/><Relationship Id="rId9" Type="http://schemas.openxmlformats.org/officeDocument/2006/relationships/image" Target="../media/image2860.png"/><Relationship Id="rId14" Type="http://schemas.openxmlformats.org/officeDocument/2006/relationships/image" Target="../media/image12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hyperlink" Target="http://www.cs.toronto.edu/~rgrosse/courses/csc321_2018/assignments/a4-code.zip" TargetMode="External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toronto.edu/~rgrosse/courses/csc321_2018/" TargetMode="External"/><Relationship Id="rId5" Type="http://schemas.openxmlformats.org/officeDocument/2006/relationships/hyperlink" Target="http://www.cs.toronto.edu/~rgrosse/" TargetMode="External"/><Relationship Id="rId4" Type="http://schemas.openxmlformats.org/officeDocument/2006/relationships/hyperlink" Target="http://www.cs.toronto.edu/~rgrosse/courses/csc321_2018/assignments/a4-handout.pdf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e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.png"/><Relationship Id="rId3" Type="http://schemas.openxmlformats.org/officeDocument/2006/relationships/image" Target="../media/image16.png"/><Relationship Id="rId21" Type="http://schemas.openxmlformats.org/officeDocument/2006/relationships/image" Target="../media/image5.png"/><Relationship Id="rId7" Type="http://schemas.openxmlformats.org/officeDocument/2006/relationships/image" Target="../media/image19.jp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20" Type="http://schemas.openxmlformats.org/officeDocument/2006/relationships/image" Target="../media/image4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24" Type="http://schemas.openxmlformats.org/officeDocument/2006/relationships/image" Target="../media/image8.png"/><Relationship Id="rId5" Type="http://schemas.openxmlformats.org/officeDocument/2006/relationships/image" Target="NULL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19" Type="http://schemas.openxmlformats.org/officeDocument/2006/relationships/image" Target="NULL"/><Relationship Id="rId31" Type="http://schemas.openxmlformats.org/officeDocument/2006/relationships/image" Target="../media/image14.png"/><Relationship Id="rId4" Type="http://schemas.openxmlformats.org/officeDocument/2006/relationships/image" Target="../media/image17.png"/><Relationship Id="rId22" Type="http://schemas.openxmlformats.org/officeDocument/2006/relationships/image" Target="../media/image6.png"/><Relationship Id="rId27" Type="http://schemas.openxmlformats.org/officeDocument/2006/relationships/image" Target="../media/image11.png"/><Relationship Id="rId30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jpeg"/><Relationship Id="rId4" Type="http://schemas.openxmlformats.org/officeDocument/2006/relationships/image" Target="../media/image14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9.png"/><Relationship Id="rId4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9.png"/><Relationship Id="rId3" Type="http://schemas.openxmlformats.org/officeDocument/2006/relationships/image" Target="../media/image6.png"/><Relationship Id="rId21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image" Target="../media/image27.jp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6.jpg"/><Relationship Id="rId24" Type="http://schemas.openxmlformats.org/officeDocument/2006/relationships/image" Target="../media/image14.png"/><Relationship Id="rId5" Type="http://schemas.openxmlformats.org/officeDocument/2006/relationships/image" Target="../media/image21.jp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0" Type="http://schemas.openxmlformats.org/officeDocument/2006/relationships/image" Target="../media/image19.jpg"/><Relationship Id="rId19" Type="http://schemas.openxmlformats.org/officeDocument/2006/relationships/image" Target="../media/image10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Relationship Id="rId14" Type="http://schemas.openxmlformats.org/officeDocument/2006/relationships/image" Target="../media/image4.png"/><Relationship Id="rId22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tiff"/><Relationship Id="rId7" Type="http://schemas.openxmlformats.org/officeDocument/2006/relationships/image" Target="../media/image17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g"/><Relationship Id="rId5" Type="http://schemas.openxmlformats.org/officeDocument/2006/relationships/image" Target="../media/image169.jpg"/><Relationship Id="rId4" Type="http://schemas.openxmlformats.org/officeDocument/2006/relationships/image" Target="../media/image16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9.jpe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0.png"/><Relationship Id="rId18" Type="http://schemas.openxmlformats.org/officeDocument/2006/relationships/image" Target="../media/image181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0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0.png"/><Relationship Id="rId5" Type="http://schemas.openxmlformats.org/officeDocument/2006/relationships/image" Target="../media/image1680.png"/><Relationship Id="rId15" Type="http://schemas.openxmlformats.org/officeDocument/2006/relationships/image" Target="../media/image178.png"/><Relationship Id="rId10" Type="http://schemas.openxmlformats.org/officeDocument/2006/relationships/image" Target="../media/image1730.png"/><Relationship Id="rId4" Type="http://schemas.openxmlformats.org/officeDocument/2006/relationships/image" Target="../media/image1670.png"/><Relationship Id="rId9" Type="http://schemas.openxmlformats.org/officeDocument/2006/relationships/image" Target="../media/image1720.png"/><Relationship Id="rId14" Type="http://schemas.openxmlformats.org/officeDocument/2006/relationships/image" Target="../media/image17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4.png"/><Relationship Id="rId9" Type="http://schemas.openxmlformats.org/officeDocument/2006/relationships/image" Target="../media/image1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0.jpe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e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02.png"/><Relationship Id="rId4" Type="http://schemas.openxmlformats.org/officeDocument/2006/relationships/image" Target="../media/image2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hyperlink" Target="https://qiita.com/itok_msi/items/b6b615bc28b1a720afd7" TargetMode="Externa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8.png"/><Relationship Id="rId4" Type="http://schemas.openxmlformats.org/officeDocument/2006/relationships/notesSlide" Target="../notesSlides/notesSlide7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0.jpeg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jpeg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80" y="737592"/>
            <a:ext cx="14523928" cy="5105400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dirty="0"/>
              <a:t>Unpaired</a:t>
            </a:r>
            <a:r>
              <a:rPr lang="zh-CN" altLang="en-US" sz="7200" dirty="0"/>
              <a:t> </a:t>
            </a:r>
            <a:r>
              <a:rPr lang="en-US" altLang="zh-CN" sz="7200" dirty="0"/>
              <a:t>Image-to-Image</a:t>
            </a:r>
            <a:r>
              <a:rPr lang="zh-CN" altLang="en-US" sz="7200" dirty="0"/>
              <a:t> </a:t>
            </a:r>
            <a:r>
              <a:rPr lang="en-US" altLang="zh-CN" sz="7200" dirty="0"/>
              <a:t>Translation</a:t>
            </a:r>
          </a:p>
          <a:p>
            <a:r>
              <a:rPr lang="en-US" altLang="zh-CN" sz="7200" dirty="0"/>
              <a:t>with</a:t>
            </a:r>
            <a:r>
              <a:rPr lang="zh-CN" altLang="en-US" sz="7200" dirty="0"/>
              <a:t> </a:t>
            </a:r>
            <a:r>
              <a:rPr lang="en-US" altLang="zh-CN" sz="7200" dirty="0" err="1"/>
              <a:t>CycleGAN</a:t>
            </a:r>
            <a:endParaRPr lang="en-US" altLang="zh-CN" sz="7200" dirty="0"/>
          </a:p>
          <a:p>
            <a:r>
              <a:rPr lang="zh-CN" altLang="en-US" sz="7200" dirty="0"/>
              <a:t>（</a:t>
            </a:r>
            <a:r>
              <a:rPr lang="en-US" altLang="zh-CN" sz="7200" dirty="0"/>
              <a:t>ICCV 2017</a:t>
            </a:r>
            <a:r>
              <a:rPr lang="zh-CN" altLang="en-US" sz="7200" dirty="0"/>
              <a:t>）</a:t>
            </a:r>
            <a:endParaRPr lang="en-US" altLang="zh-CN" sz="7200" dirty="0"/>
          </a:p>
          <a:p>
            <a:endParaRPr lang="en-US" sz="72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520" y="4474840"/>
            <a:ext cx="14630400" cy="23042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>
            <a:lvl1pPr marL="489833" indent="-489833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4200" dirty="0">
                <a:latin typeface="+mj-lt"/>
                <a:ea typeface="+mj-ea"/>
                <a:cs typeface="+mj-cs"/>
              </a:rPr>
              <a:t>Jun-Yan Zhu</a:t>
            </a:r>
            <a:r>
              <a:rPr lang="zh-CN" alt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200" dirty="0">
                <a:latin typeface="+mj-lt"/>
                <a:ea typeface="+mj-ea"/>
                <a:cs typeface="+mj-cs"/>
              </a:rPr>
              <a:t>and</a:t>
            </a:r>
            <a:r>
              <a:rPr lang="zh-CN" alt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200" dirty="0" err="1">
                <a:latin typeface="+mj-lt"/>
                <a:ea typeface="+mj-ea"/>
                <a:cs typeface="+mj-cs"/>
              </a:rPr>
              <a:t>Taesung</a:t>
            </a:r>
            <a:r>
              <a:rPr lang="zh-CN" alt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200" dirty="0">
                <a:latin typeface="+mj-lt"/>
                <a:ea typeface="+mj-ea"/>
                <a:cs typeface="+mj-cs"/>
              </a:rPr>
              <a:t>Park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altLang="zh-CN" sz="4200" dirty="0">
                <a:latin typeface="+mj-lt"/>
                <a:ea typeface="+mj-ea"/>
                <a:cs typeface="+mj-cs"/>
              </a:rPr>
              <a:t>Joint</a:t>
            </a:r>
            <a:r>
              <a:rPr lang="zh-CN" alt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200" dirty="0">
                <a:latin typeface="+mj-lt"/>
                <a:ea typeface="+mj-ea"/>
                <a:cs typeface="+mj-cs"/>
              </a:rPr>
              <a:t>work</a:t>
            </a:r>
            <a:r>
              <a:rPr lang="zh-CN" alt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200" dirty="0">
                <a:latin typeface="+mj-lt"/>
                <a:ea typeface="+mj-ea"/>
                <a:cs typeface="+mj-cs"/>
              </a:rPr>
              <a:t>with</a:t>
            </a:r>
            <a:r>
              <a:rPr lang="zh-CN" alt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200" dirty="0">
                <a:latin typeface="+mj-lt"/>
                <a:ea typeface="+mj-ea"/>
                <a:cs typeface="+mj-cs"/>
              </a:rPr>
              <a:t>Phillip</a:t>
            </a:r>
            <a:r>
              <a:rPr lang="zh-CN" alt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200" dirty="0">
                <a:latin typeface="+mj-lt"/>
                <a:ea typeface="+mj-ea"/>
                <a:cs typeface="+mj-cs"/>
              </a:rPr>
              <a:t>Isola</a:t>
            </a:r>
            <a:r>
              <a:rPr lang="zh-CN" alt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200" dirty="0">
                <a:latin typeface="+mj-lt"/>
                <a:ea typeface="+mj-ea"/>
                <a:cs typeface="+mj-cs"/>
              </a:rPr>
              <a:t>and</a:t>
            </a:r>
            <a:r>
              <a:rPr lang="zh-CN" alt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200" dirty="0">
                <a:latin typeface="+mj-lt"/>
                <a:ea typeface="+mj-ea"/>
                <a:cs typeface="+mj-cs"/>
              </a:rPr>
              <a:t>Alexei</a:t>
            </a:r>
            <a:r>
              <a:rPr lang="zh-CN" alt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200" dirty="0">
                <a:latin typeface="+mj-lt"/>
                <a:ea typeface="+mj-ea"/>
                <a:cs typeface="+mj-cs"/>
              </a:rPr>
              <a:t>A.</a:t>
            </a:r>
            <a:r>
              <a:rPr lang="zh-CN" alt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200" dirty="0" err="1">
                <a:latin typeface="+mj-lt"/>
                <a:ea typeface="+mj-ea"/>
                <a:cs typeface="+mj-cs"/>
              </a:rPr>
              <a:t>Efros</a:t>
            </a:r>
            <a:endParaRPr lang="en-US" sz="4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horizant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6158" y="6419057"/>
            <a:ext cx="6294242" cy="1798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391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80" y="4321856"/>
            <a:ext cx="107609" cy="255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2335549"/>
            <a:ext cx="276563" cy="484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42" y="2335549"/>
            <a:ext cx="276565" cy="484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81" y="5243843"/>
            <a:ext cx="1880143" cy="12390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asted-image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01" y="2448868"/>
            <a:ext cx="1880143" cy="12390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0754" y="1970553"/>
            <a:ext cx="476837" cy="36061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198"/>
              <p:cNvSpPr/>
              <p:nvPr/>
            </p:nvSpPr>
            <p:spPr>
              <a:xfrm rot="5400000">
                <a:off x="2378104" y="6702382"/>
                <a:ext cx="1375094" cy="10562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750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14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49304" y="6702382"/>
                <a:ext cx="1375094" cy="10562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itle 1"/>
          <p:cNvSpPr txBox="1">
            <a:spLocks/>
          </p:cNvSpPr>
          <p:nvPr/>
        </p:nvSpPr>
        <p:spPr>
          <a:xfrm>
            <a:off x="1184494" y="370384"/>
            <a:ext cx="12261412" cy="1363179"/>
          </a:xfrm>
          <a:prstGeom prst="rect">
            <a:avLst/>
          </a:prstGeom>
        </p:spPr>
        <p:txBody>
          <a:bodyPr vert="horz" lIns="71437" tIns="71437" rIns="71437" bIns="71437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Cycle-Consistent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Adversarial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Networks</a:t>
            </a:r>
            <a:endParaRPr lang="en-US" sz="6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4" name="pasted-image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3846715"/>
            <a:ext cx="1883664" cy="12390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asted-image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287" y="2448867"/>
            <a:ext cx="1883664" cy="12432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asted-image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287" y="5243842"/>
            <a:ext cx="1883664" cy="12432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asted-image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287" y="3846714"/>
            <a:ext cx="1883664" cy="12432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asted-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07489" y="2335549"/>
            <a:ext cx="302939" cy="4862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124830" y="2335549"/>
            <a:ext cx="302939" cy="4862989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1631"/>
          <p:cNvSpPr/>
          <p:nvPr/>
        </p:nvSpPr>
        <p:spPr>
          <a:xfrm>
            <a:off x="6272760" y="4372237"/>
            <a:ext cx="1786185" cy="361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447"/>
          </a:p>
        </p:txBody>
      </p:sp>
      <p:grpSp>
        <p:nvGrpSpPr>
          <p:cNvPr id="46" name="Group 1565"/>
          <p:cNvGrpSpPr/>
          <p:nvPr/>
        </p:nvGrpSpPr>
        <p:grpSpPr>
          <a:xfrm>
            <a:off x="5139541" y="4445543"/>
            <a:ext cx="1022074" cy="1039321"/>
            <a:chOff x="0" y="0"/>
            <a:chExt cx="847528" cy="847528"/>
          </a:xfrm>
        </p:grpSpPr>
        <p:sp>
          <p:nvSpPr>
            <p:cNvPr id="47" name="Shape 1563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3" tIns="42863" rIns="42863" bIns="42863" numCol="1" anchor="ctr">
              <a:noAutofit/>
            </a:bodyPr>
            <a:lstStyle/>
            <a:p>
              <a:pPr>
                <a:defRPr sz="2400"/>
              </a:pPr>
              <a:endParaRPr sz="2025"/>
            </a:p>
          </p:txBody>
        </p:sp>
        <p:pic>
          <p:nvPicPr>
            <p:cNvPr id="48" name="pasted-image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3264" y="265014"/>
              <a:ext cx="3810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" name="Group 1568"/>
          <p:cNvGrpSpPr/>
          <p:nvPr/>
        </p:nvGrpSpPr>
        <p:grpSpPr>
          <a:xfrm>
            <a:off x="8169768" y="4445543"/>
            <a:ext cx="1022074" cy="1039321"/>
            <a:chOff x="0" y="0"/>
            <a:chExt cx="847528" cy="847528"/>
          </a:xfrm>
        </p:grpSpPr>
        <p:sp>
          <p:nvSpPr>
            <p:cNvPr id="50" name="Shape 1566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3" tIns="42863" rIns="42863" bIns="42863" numCol="1" anchor="ctr">
              <a:noAutofit/>
            </a:bodyPr>
            <a:lstStyle/>
            <a:p>
              <a:pPr>
                <a:defRPr sz="2400"/>
              </a:pPr>
              <a:endParaRPr sz="2025"/>
            </a:p>
          </p:txBody>
        </p:sp>
        <p:pic>
          <p:nvPicPr>
            <p:cNvPr id="51" name="pasted-image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2314" y="265014"/>
              <a:ext cx="3429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" name="pasted-image.pd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94152" y="6296304"/>
            <a:ext cx="781092" cy="48279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3" name="Straight Arrow Connector 52"/>
          <p:cNvCxnSpPr/>
          <p:nvPr/>
        </p:nvCxnSpPr>
        <p:spPr>
          <a:xfrm>
            <a:off x="8680806" y="5535610"/>
            <a:ext cx="3892" cy="667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hape 198"/>
              <p:cNvSpPr/>
              <p:nvPr/>
            </p:nvSpPr>
            <p:spPr>
              <a:xfrm rot="5400000">
                <a:off x="10474572" y="6702382"/>
                <a:ext cx="1375094" cy="10562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750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30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645772" y="6702382"/>
                <a:ext cx="1375094" cy="10562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asted-image.pdf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27080" y="1969349"/>
            <a:ext cx="470081" cy="361814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Box 27"/>
          <p:cNvSpPr txBox="1"/>
          <p:nvPr/>
        </p:nvSpPr>
        <p:spPr>
          <a:xfrm>
            <a:off x="8479805" y="7706380"/>
            <a:ext cx="615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>
                <a:latin typeface="+mj-lt"/>
              </a:rPr>
              <a:t>[</a:t>
            </a:r>
            <a:r>
              <a:rPr lang="en-US" sz="2800" dirty="0">
                <a:latin typeface="+mj-lt"/>
              </a:rPr>
              <a:t>Zhu*, Park*, Isola, and </a:t>
            </a:r>
            <a:r>
              <a:rPr lang="en-US" sz="2800" dirty="0" err="1">
                <a:latin typeface="+mj-lt"/>
              </a:rPr>
              <a:t>Efros</a:t>
            </a:r>
            <a:r>
              <a:rPr lang="en-US" altLang="zh-CN" sz="2800" dirty="0">
                <a:latin typeface="+mj-lt"/>
              </a:rPr>
              <a:t>,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ICCV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2017]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004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5"/>
    </mc:Choice>
    <mc:Fallback xmlns="">
      <p:transition spd="slow" advTm="2386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ritish man clipart">
            <a:extLst>
              <a:ext uri="{FF2B5EF4-FFF2-40B4-BE49-F238E27FC236}">
                <a16:creationId xmlns:a16="http://schemas.microsoft.com/office/drawing/2014/main" id="{6D1B4CD3-BCD6-4D19-9118-0C87A9CA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6" y="2593570"/>
            <a:ext cx="1619249" cy="180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rench man clipart">
            <a:extLst>
              <a:ext uri="{FF2B5EF4-FFF2-40B4-BE49-F238E27FC236}">
                <a16:creationId xmlns:a16="http://schemas.microsoft.com/office/drawing/2014/main" id="{3E5FCC76-17EA-410F-AAF2-458E737C6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10" y="2593569"/>
            <a:ext cx="1613347" cy="17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A71290-643C-41FB-9330-3CCD86EC6BEF}"/>
              </a:ext>
            </a:extLst>
          </p:cNvPr>
          <p:cNvSpPr txBox="1"/>
          <p:nvPr/>
        </p:nvSpPr>
        <p:spPr>
          <a:xfrm>
            <a:off x="5761218" y="6779097"/>
            <a:ext cx="31079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[Mark Twain, 1903]</a:t>
            </a:r>
          </a:p>
        </p:txBody>
      </p:sp>
      <p:sp>
        <p:nvSpPr>
          <p:cNvPr id="48" name="Shape 1631"/>
          <p:cNvSpPr/>
          <p:nvPr/>
        </p:nvSpPr>
        <p:spPr>
          <a:xfrm>
            <a:off x="6272760" y="4372237"/>
            <a:ext cx="1786185" cy="361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447"/>
          </a:p>
        </p:txBody>
      </p:sp>
      <p:sp>
        <p:nvSpPr>
          <p:cNvPr id="49" name="Shape 1632"/>
          <p:cNvSpPr/>
          <p:nvPr/>
        </p:nvSpPr>
        <p:spPr>
          <a:xfrm>
            <a:off x="6272760" y="5090092"/>
            <a:ext cx="1786185" cy="361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2447"/>
          </a:p>
        </p:txBody>
      </p:sp>
      <p:grpSp>
        <p:nvGrpSpPr>
          <p:cNvPr id="50" name="Group 1565"/>
          <p:cNvGrpSpPr/>
          <p:nvPr/>
        </p:nvGrpSpPr>
        <p:grpSpPr>
          <a:xfrm>
            <a:off x="5139541" y="4445543"/>
            <a:ext cx="1022074" cy="1039321"/>
            <a:chOff x="0" y="0"/>
            <a:chExt cx="847528" cy="847528"/>
          </a:xfrm>
        </p:grpSpPr>
        <p:sp>
          <p:nvSpPr>
            <p:cNvPr id="51" name="Shape 1563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3" tIns="42863" rIns="42863" bIns="42863" numCol="1" anchor="ctr">
              <a:noAutofit/>
            </a:bodyPr>
            <a:lstStyle/>
            <a:p>
              <a:pPr>
                <a:defRPr sz="2400"/>
              </a:pPr>
              <a:endParaRPr sz="2025"/>
            </a:p>
          </p:txBody>
        </p:sp>
        <p:pic>
          <p:nvPicPr>
            <p:cNvPr id="52" name="pasted-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264" y="265014"/>
              <a:ext cx="3810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" name="Group 1568"/>
          <p:cNvGrpSpPr/>
          <p:nvPr/>
        </p:nvGrpSpPr>
        <p:grpSpPr>
          <a:xfrm>
            <a:off x="8169768" y="4445543"/>
            <a:ext cx="1022074" cy="1039321"/>
            <a:chOff x="0" y="0"/>
            <a:chExt cx="847528" cy="847528"/>
          </a:xfrm>
        </p:grpSpPr>
        <p:sp>
          <p:nvSpPr>
            <p:cNvPr id="54" name="Shape 1566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3" tIns="42863" rIns="42863" bIns="42863" numCol="1" anchor="ctr">
              <a:noAutofit/>
            </a:bodyPr>
            <a:lstStyle/>
            <a:p>
              <a:pPr>
                <a:defRPr sz="2400"/>
              </a:pPr>
              <a:endParaRPr sz="2025"/>
            </a:p>
          </p:txBody>
        </p:sp>
        <p:pic>
          <p:nvPicPr>
            <p:cNvPr id="58" name="pasted-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314" y="265014"/>
              <a:ext cx="3429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5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4152" y="6296304"/>
            <a:ext cx="781092" cy="48279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6" name="Straight Arrow Connector 65"/>
          <p:cNvCxnSpPr/>
          <p:nvPr/>
        </p:nvCxnSpPr>
        <p:spPr>
          <a:xfrm>
            <a:off x="8680806" y="5535610"/>
            <a:ext cx="3892" cy="667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180" y="4321856"/>
            <a:ext cx="107609" cy="255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df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1" y="2335549"/>
            <a:ext cx="276563" cy="484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069242" y="2335549"/>
            <a:ext cx="276565" cy="484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81" y="5243843"/>
            <a:ext cx="1880143" cy="12390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asted-image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01" y="2448868"/>
            <a:ext cx="1880143" cy="12390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0754" y="1970553"/>
            <a:ext cx="476837" cy="36061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hape 198"/>
              <p:cNvSpPr/>
              <p:nvPr/>
            </p:nvSpPr>
            <p:spPr>
              <a:xfrm rot="5400000">
                <a:off x="2378104" y="6702382"/>
                <a:ext cx="1375094" cy="10562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750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45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49304" y="6702382"/>
                <a:ext cx="1375094" cy="105621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asted-image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3846715"/>
            <a:ext cx="1883664" cy="12390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asted-image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287" y="2448867"/>
            <a:ext cx="1883664" cy="12432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asted-image.png"/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287" y="5243842"/>
            <a:ext cx="1883664" cy="12432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asted-image.png"/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287" y="3846714"/>
            <a:ext cx="1883664" cy="12432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asted-image.pdf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907489" y="2335549"/>
            <a:ext cx="302939" cy="4862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df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4830" y="2335549"/>
            <a:ext cx="302939" cy="486298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Shape 198"/>
              <p:cNvSpPr/>
              <p:nvPr/>
            </p:nvSpPr>
            <p:spPr>
              <a:xfrm rot="5400000">
                <a:off x="10474572" y="6702382"/>
                <a:ext cx="1375094" cy="10562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750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63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645772" y="6702382"/>
                <a:ext cx="1375094" cy="105621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asted-image.pdf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27080" y="1969349"/>
            <a:ext cx="470081" cy="361814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extBox 31"/>
          <p:cNvSpPr txBox="1"/>
          <p:nvPr/>
        </p:nvSpPr>
        <p:spPr>
          <a:xfrm>
            <a:off x="8479805" y="7706380"/>
            <a:ext cx="615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>
                <a:latin typeface="+mj-lt"/>
              </a:rPr>
              <a:t>[</a:t>
            </a:r>
            <a:r>
              <a:rPr lang="en-US" sz="2800" dirty="0">
                <a:latin typeface="+mj-lt"/>
              </a:rPr>
              <a:t>Zhu*, Park*, Isola, and </a:t>
            </a:r>
            <a:r>
              <a:rPr lang="en-US" sz="2800" dirty="0" err="1">
                <a:latin typeface="+mj-lt"/>
              </a:rPr>
              <a:t>Efros</a:t>
            </a:r>
            <a:r>
              <a:rPr lang="en-US" altLang="zh-CN" sz="2800" dirty="0">
                <a:latin typeface="+mj-lt"/>
              </a:rPr>
              <a:t>,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ICCV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2017]</a:t>
            </a:r>
            <a:endParaRPr lang="en-US" sz="2800" dirty="0">
              <a:latin typeface="+mj-lt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1184494" y="370384"/>
            <a:ext cx="12261412" cy="1363179"/>
          </a:xfrm>
          <a:prstGeom prst="rect">
            <a:avLst/>
          </a:prstGeom>
        </p:spPr>
        <p:txBody>
          <a:bodyPr vert="horz" lIns="71437" tIns="71437" rIns="71437" bIns="71437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Cycle-Consistent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Adversarial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Networks</a:t>
            </a:r>
            <a:endParaRPr lang="en-US" sz="6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28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7"/>
    </mc:Choice>
    <mc:Fallback xmlns="">
      <p:transition spd="slow" advTm="2498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96" y="2321584"/>
            <a:ext cx="946169" cy="9461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68" y="2321580"/>
            <a:ext cx="946404" cy="9464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68" y="2321586"/>
            <a:ext cx="946169" cy="9461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4309572" y="1882553"/>
                <a:ext cx="88036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71" y="1882552"/>
                <a:ext cx="880369" cy="480131"/>
              </a:xfrm>
              <a:prstGeom prst="rect">
                <a:avLst/>
              </a:prstGeom>
              <a:blipFill rotWithShape="0">
                <a:blip r:embed="rId9"/>
                <a:stretch>
                  <a:fillRect r="-3472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5857040" y="1882553"/>
                <a:ext cx="132177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5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2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52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40" y="1882552"/>
                <a:ext cx="1321772" cy="480131"/>
              </a:xfrm>
              <a:prstGeom prst="rect">
                <a:avLst/>
              </a:prstGeom>
              <a:blipFill rotWithShape="0">
                <a:blip r:embed="rId10"/>
                <a:stretch>
                  <a:fillRect r="-1843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2566931" y="1882553"/>
                <a:ext cx="413896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1" y="1882552"/>
                <a:ext cx="413896" cy="4801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Shape 1371"/>
          <p:cNvSpPr/>
          <p:nvPr/>
        </p:nvSpPr>
        <p:spPr>
          <a:xfrm>
            <a:off x="3189113" y="3504377"/>
            <a:ext cx="1110863" cy="221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 b="1"/>
          </a:p>
        </p:txBody>
      </p:sp>
      <p:sp>
        <p:nvSpPr>
          <p:cNvPr id="114" name="Shape 1329"/>
          <p:cNvSpPr/>
          <p:nvPr/>
        </p:nvSpPr>
        <p:spPr>
          <a:xfrm>
            <a:off x="2484342" y="3563625"/>
            <a:ext cx="635648" cy="63564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 b="1"/>
          </a:p>
        </p:txBody>
      </p:sp>
      <p:sp>
        <p:nvSpPr>
          <p:cNvPr id="116" name="Shape 1372"/>
          <p:cNvSpPr/>
          <p:nvPr/>
        </p:nvSpPr>
        <p:spPr>
          <a:xfrm>
            <a:off x="5073468" y="3904186"/>
            <a:ext cx="1110863" cy="221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 b="1"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2102" y="4207020"/>
            <a:ext cx="247651" cy="23812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335"/>
          <p:cNvSpPr/>
          <p:nvPr/>
        </p:nvSpPr>
        <p:spPr>
          <a:xfrm>
            <a:off x="6247507" y="3563625"/>
            <a:ext cx="635648" cy="63564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 b="1"/>
          </a:p>
        </p:txBody>
      </p:sp>
      <p:sp>
        <p:nvSpPr>
          <p:cNvPr id="119" name="Shape 1338"/>
          <p:cNvSpPr/>
          <p:nvPr/>
        </p:nvSpPr>
        <p:spPr>
          <a:xfrm>
            <a:off x="4368897" y="3563625"/>
            <a:ext cx="635648" cy="63564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 b="1"/>
          </a:p>
        </p:txBody>
      </p:sp>
      <p:sp>
        <p:nvSpPr>
          <p:cNvPr id="121" name="Shape 1341"/>
          <p:cNvSpPr/>
          <p:nvPr/>
        </p:nvSpPr>
        <p:spPr>
          <a:xfrm>
            <a:off x="4832112" y="6306992"/>
            <a:ext cx="191554" cy="19155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2" name="Shape 1342"/>
          <p:cNvSpPr/>
          <p:nvPr/>
        </p:nvSpPr>
        <p:spPr>
          <a:xfrm>
            <a:off x="4718319" y="5870695"/>
            <a:ext cx="191554" cy="19155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3" name="Shape 1343"/>
          <p:cNvSpPr/>
          <p:nvPr/>
        </p:nvSpPr>
        <p:spPr>
          <a:xfrm>
            <a:off x="6355254" y="6033100"/>
            <a:ext cx="191554" cy="191554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124" name="pasted-image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7997" y="5559593"/>
            <a:ext cx="285751" cy="238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6400" y="5559593"/>
            <a:ext cx="257176" cy="238126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346"/>
          <p:cNvSpPr/>
          <p:nvPr/>
        </p:nvSpPr>
        <p:spPr>
          <a:xfrm>
            <a:off x="4168342" y="5439992"/>
            <a:ext cx="1291511" cy="13391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p:sp>
        <p:nvSpPr>
          <p:cNvPr id="127" name="Shape 1373"/>
          <p:cNvSpPr/>
          <p:nvPr/>
        </p:nvSpPr>
        <p:spPr>
          <a:xfrm>
            <a:off x="4910476" y="5741741"/>
            <a:ext cx="1453267" cy="26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/>
          </a:p>
        </p:txBody>
      </p:sp>
      <p:sp>
        <p:nvSpPr>
          <p:cNvPr id="128" name="Shape 1374"/>
          <p:cNvSpPr/>
          <p:nvPr/>
        </p:nvSpPr>
        <p:spPr>
          <a:xfrm>
            <a:off x="5027827" y="6165280"/>
            <a:ext cx="1331525" cy="37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/>
          </a:p>
        </p:txBody>
      </p:sp>
      <p:sp>
        <p:nvSpPr>
          <p:cNvPr id="129" name="Shape 1349"/>
          <p:cNvSpPr/>
          <p:nvPr/>
        </p:nvSpPr>
        <p:spPr>
          <a:xfrm>
            <a:off x="5603115" y="5439992"/>
            <a:ext cx="1291511" cy="13391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698722">
            <a:off x="4582473" y="5868814"/>
            <a:ext cx="130649" cy="74951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51"/>
          <p:cNvSpPr/>
          <p:nvPr/>
        </p:nvSpPr>
        <p:spPr>
          <a:xfrm flipV="1">
            <a:off x="4011039" y="6253097"/>
            <a:ext cx="608906" cy="141139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4213836" y="6851105"/>
                <a:ext cx="2957348" cy="712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036" y="6851104"/>
                <a:ext cx="2957348" cy="712311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/>
          <p:cNvCxnSpPr/>
          <p:nvPr/>
        </p:nvCxnSpPr>
        <p:spPr>
          <a:xfrm>
            <a:off x="4686720" y="4279978"/>
            <a:ext cx="0" cy="41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asted-image.pdf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12983" y="3197015"/>
            <a:ext cx="257176" cy="26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58133" y="3696468"/>
            <a:ext cx="257176" cy="3333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89486" y="3828204"/>
            <a:ext cx="225363" cy="201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1031" y="3704992"/>
            <a:ext cx="228600" cy="32485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Box 39"/>
          <p:cNvSpPr txBox="1"/>
          <p:nvPr/>
        </p:nvSpPr>
        <p:spPr>
          <a:xfrm>
            <a:off x="8479805" y="7706380"/>
            <a:ext cx="615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>
                <a:latin typeface="+mj-lt"/>
              </a:rPr>
              <a:t>[</a:t>
            </a:r>
            <a:r>
              <a:rPr lang="en-US" sz="2800" dirty="0">
                <a:latin typeface="+mj-lt"/>
              </a:rPr>
              <a:t>Zhu*, Park*, Isola, and </a:t>
            </a:r>
            <a:r>
              <a:rPr lang="en-US" sz="2800" dirty="0" err="1">
                <a:latin typeface="+mj-lt"/>
              </a:rPr>
              <a:t>Efros</a:t>
            </a:r>
            <a:r>
              <a:rPr lang="en-US" altLang="zh-CN" sz="2800" dirty="0">
                <a:latin typeface="+mj-lt"/>
              </a:rPr>
              <a:t>,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ICCV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2017]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888494" y="4732302"/>
                <a:ext cx="18872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3200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32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494" y="4732302"/>
                <a:ext cx="1887247" cy="584775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723119" y="5904115"/>
            <a:ext cx="23014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dirty="0"/>
              <a:t>Reconstruction</a:t>
            </a:r>
            <a:r>
              <a:rPr lang="zh-CN" altLang="en-US" sz="2600" dirty="0"/>
              <a:t> </a:t>
            </a:r>
            <a:endParaRPr lang="en-US" altLang="zh-CN" sz="2600" dirty="0"/>
          </a:p>
          <a:p>
            <a:pPr algn="ctr"/>
            <a:r>
              <a:rPr lang="en-US" altLang="zh-CN" sz="2600" dirty="0"/>
              <a:t>error</a:t>
            </a:r>
            <a:endParaRPr lang="en-US" sz="2600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1184494" y="370384"/>
            <a:ext cx="12261412" cy="1363179"/>
          </a:xfrm>
          <a:prstGeom prst="rect">
            <a:avLst/>
          </a:prstGeom>
        </p:spPr>
        <p:txBody>
          <a:bodyPr vert="horz" lIns="71437" tIns="71437" rIns="71437" bIns="71437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Cycle-Consistent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Adversarial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Networks</a:t>
            </a:r>
            <a:endParaRPr lang="en-US" sz="6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055340"/>
      </p:ext>
    </p:extLst>
  </p:cSld>
  <p:clrMapOvr>
    <a:masterClrMapping/>
  </p:clrMapOvr>
  <p:transition spd="med" advTm="182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3" grpId="0" animBg="1"/>
      <p:bldP spid="116" grpId="0" animBg="1"/>
      <p:bldP spid="118" grpId="0" animBg="1"/>
      <p:bldP spid="119" grpId="0" animBg="1"/>
      <p:bldP spid="121" grpId="0" animBg="1"/>
      <p:bldP spid="123" grpId="0" animBg="1"/>
      <p:bldP spid="127" grpId="0" animBg="1"/>
      <p:bldP spid="128" grpId="0" animBg="1"/>
      <p:bldP spid="131" grpId="0" animBg="1"/>
      <p:bldP spid="134" grpId="0"/>
      <p:bldP spid="4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>
            <a:spLocks/>
          </p:cNvSpPr>
          <p:nvPr/>
        </p:nvSpPr>
        <p:spPr>
          <a:xfrm>
            <a:off x="2377440" y="329566"/>
            <a:ext cx="9875520" cy="1371600"/>
          </a:xfrm>
          <a:prstGeom prst="rect">
            <a:avLst/>
          </a:prstGeom>
        </p:spPr>
        <p:txBody>
          <a:bodyPr vert="horz" lIns="71437" tIns="71437" rIns="71437" bIns="71437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Cycle Consistency Loss</a:t>
            </a:r>
            <a:endParaRPr lang="en-US" sz="6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96" y="2321584"/>
            <a:ext cx="946169" cy="9461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68" y="2321580"/>
            <a:ext cx="946404" cy="9464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68" y="2321586"/>
            <a:ext cx="946169" cy="9461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4309572" y="1882553"/>
                <a:ext cx="88036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71" y="1882552"/>
                <a:ext cx="880369" cy="480131"/>
              </a:xfrm>
              <a:prstGeom prst="rect">
                <a:avLst/>
              </a:prstGeom>
              <a:blipFill rotWithShape="0">
                <a:blip r:embed="rId9"/>
                <a:stretch>
                  <a:fillRect r="-3472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5857040" y="1882553"/>
                <a:ext cx="132177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5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2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52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40" y="1882552"/>
                <a:ext cx="1321772" cy="480131"/>
              </a:xfrm>
              <a:prstGeom prst="rect">
                <a:avLst/>
              </a:prstGeom>
              <a:blipFill rotWithShape="0">
                <a:blip r:embed="rId10"/>
                <a:stretch>
                  <a:fillRect r="-1843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2566931" y="1882553"/>
                <a:ext cx="413896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1" y="1882552"/>
                <a:ext cx="413896" cy="4801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Shape 1371"/>
          <p:cNvSpPr/>
          <p:nvPr/>
        </p:nvSpPr>
        <p:spPr>
          <a:xfrm>
            <a:off x="3189113" y="3504377"/>
            <a:ext cx="1110863" cy="221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 b="1"/>
          </a:p>
        </p:txBody>
      </p:sp>
      <p:sp>
        <p:nvSpPr>
          <p:cNvPr id="114" name="Shape 1329"/>
          <p:cNvSpPr/>
          <p:nvPr/>
        </p:nvSpPr>
        <p:spPr>
          <a:xfrm>
            <a:off x="2484342" y="3563625"/>
            <a:ext cx="635648" cy="63564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 b="1"/>
          </a:p>
        </p:txBody>
      </p:sp>
      <p:sp>
        <p:nvSpPr>
          <p:cNvPr id="116" name="Shape 1372"/>
          <p:cNvSpPr/>
          <p:nvPr/>
        </p:nvSpPr>
        <p:spPr>
          <a:xfrm>
            <a:off x="5073468" y="3904186"/>
            <a:ext cx="1110863" cy="221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 b="1"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2102" y="4207020"/>
            <a:ext cx="247651" cy="23812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335"/>
          <p:cNvSpPr/>
          <p:nvPr/>
        </p:nvSpPr>
        <p:spPr>
          <a:xfrm>
            <a:off x="6247507" y="3563625"/>
            <a:ext cx="635648" cy="63564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 b="1"/>
          </a:p>
        </p:txBody>
      </p:sp>
      <p:sp>
        <p:nvSpPr>
          <p:cNvPr id="119" name="Shape 1338"/>
          <p:cNvSpPr/>
          <p:nvPr/>
        </p:nvSpPr>
        <p:spPr>
          <a:xfrm>
            <a:off x="4368897" y="3563625"/>
            <a:ext cx="635648" cy="63564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 b="1"/>
          </a:p>
        </p:txBody>
      </p:sp>
      <p:sp>
        <p:nvSpPr>
          <p:cNvPr id="121" name="Shape 1341"/>
          <p:cNvSpPr/>
          <p:nvPr/>
        </p:nvSpPr>
        <p:spPr>
          <a:xfrm>
            <a:off x="4832112" y="6306992"/>
            <a:ext cx="191554" cy="19155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2" name="Shape 1342"/>
          <p:cNvSpPr/>
          <p:nvPr/>
        </p:nvSpPr>
        <p:spPr>
          <a:xfrm>
            <a:off x="4718319" y="5870695"/>
            <a:ext cx="191554" cy="19155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3" name="Shape 1343"/>
          <p:cNvSpPr/>
          <p:nvPr/>
        </p:nvSpPr>
        <p:spPr>
          <a:xfrm>
            <a:off x="6355254" y="6033100"/>
            <a:ext cx="191554" cy="191554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124" name="pasted-image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7997" y="5559593"/>
            <a:ext cx="285751" cy="238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6400" y="5559593"/>
            <a:ext cx="257176" cy="238126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346"/>
          <p:cNvSpPr/>
          <p:nvPr/>
        </p:nvSpPr>
        <p:spPr>
          <a:xfrm>
            <a:off x="4168342" y="5439992"/>
            <a:ext cx="1291511" cy="13391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p:sp>
        <p:nvSpPr>
          <p:cNvPr id="127" name="Shape 1373"/>
          <p:cNvSpPr/>
          <p:nvPr/>
        </p:nvSpPr>
        <p:spPr>
          <a:xfrm>
            <a:off x="4910476" y="5741741"/>
            <a:ext cx="1453267" cy="26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/>
          </a:p>
        </p:txBody>
      </p:sp>
      <p:sp>
        <p:nvSpPr>
          <p:cNvPr id="128" name="Shape 1374"/>
          <p:cNvSpPr/>
          <p:nvPr/>
        </p:nvSpPr>
        <p:spPr>
          <a:xfrm>
            <a:off x="5027827" y="6165280"/>
            <a:ext cx="1331525" cy="37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/>
          </a:p>
        </p:txBody>
      </p:sp>
      <p:sp>
        <p:nvSpPr>
          <p:cNvPr id="129" name="Shape 1349"/>
          <p:cNvSpPr/>
          <p:nvPr/>
        </p:nvSpPr>
        <p:spPr>
          <a:xfrm>
            <a:off x="5603115" y="5439992"/>
            <a:ext cx="1291511" cy="13391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698722">
            <a:off x="4582473" y="5868814"/>
            <a:ext cx="130649" cy="74951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51"/>
          <p:cNvSpPr/>
          <p:nvPr/>
        </p:nvSpPr>
        <p:spPr>
          <a:xfrm flipV="1">
            <a:off x="4011039" y="6253097"/>
            <a:ext cx="608906" cy="141139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4213836" y="6851105"/>
                <a:ext cx="2957348" cy="712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036" y="6851104"/>
                <a:ext cx="2957348" cy="712311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/>
          <p:cNvCxnSpPr/>
          <p:nvPr/>
        </p:nvCxnSpPr>
        <p:spPr>
          <a:xfrm>
            <a:off x="4686720" y="4279978"/>
            <a:ext cx="0" cy="41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asted-image.pdf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12983" y="3197015"/>
            <a:ext cx="257176" cy="26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58133" y="3696468"/>
            <a:ext cx="257176" cy="3333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89486" y="3828204"/>
            <a:ext cx="225363" cy="201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1031" y="3704992"/>
            <a:ext cx="228600" cy="324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576" y="4312853"/>
            <a:ext cx="1261872" cy="12618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30" y="4312853"/>
            <a:ext cx="1261559" cy="1261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taesung89.github.io/cyclegan/images/horse-to-zebra-supplemental/train_cherrypicked/real_A/horse2zebra_716_50_real_A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30" y="2539922"/>
            <a:ext cx="1261872" cy="12618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s://taesung89.github.io/cyclegan/images/horse-to-zebra-supplemental/train_cherrypicked/real_A/horse2zebra_263_50_real_A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30" y="6056961"/>
            <a:ext cx="1261872" cy="12618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9379880" y="3199839"/>
            <a:ext cx="1327087" cy="17439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372645" y="4943789"/>
            <a:ext cx="13269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9372802" y="4943789"/>
            <a:ext cx="1326774" cy="1744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824" y="4312853"/>
            <a:ext cx="1261559" cy="1261559"/>
          </a:xfrm>
          <a:prstGeom prst="rect">
            <a:avLst/>
          </a:prstGeom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taesung89.github.io/cyclegan/images/horse-to-zebra-supplemental/train_cherrypicked/real_A/horse2zebra_716_50_real_A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17" y="2569059"/>
            <a:ext cx="1261872" cy="1261872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ttps://taesung89.github.io/cyclegan/images/horse-to-zebra-supplemental/train_cherrypicked/real_A/horse2zebra_263_50_real_A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30" y="6056961"/>
            <a:ext cx="1261872" cy="1261872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/>
          <p:cNvCxnSpPr>
            <a:endCxn id="56" idx="1"/>
          </p:cNvCxnSpPr>
          <p:nvPr/>
        </p:nvCxnSpPr>
        <p:spPr>
          <a:xfrm>
            <a:off x="11961448" y="4943632"/>
            <a:ext cx="97037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782624" y="1713344"/>
            <a:ext cx="286116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solidFill>
                  <a:srgbClr val="FF0000"/>
                </a:solidFill>
              </a:rPr>
              <a:t>Large</a:t>
            </a:r>
            <a:r>
              <a:rPr lang="en-US" sz="3360" dirty="0"/>
              <a:t> cycle loss</a:t>
            </a:r>
            <a:endParaRPr lang="en-US" sz="336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782624" y="1713344"/>
            <a:ext cx="2862643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solidFill>
                  <a:srgbClr val="00B050"/>
                </a:solidFill>
              </a:rPr>
              <a:t>Small</a:t>
            </a:r>
            <a:r>
              <a:rPr lang="en-US" sz="3360" dirty="0"/>
              <a:t> cycle loss</a:t>
            </a:r>
            <a:endParaRPr lang="en-US" sz="3360" dirty="0">
              <a:solidFill>
                <a:schemeClr val="tx1"/>
              </a:solidFill>
            </a:endParaRPr>
          </a:p>
        </p:txBody>
      </p:sp>
      <p:pic>
        <p:nvPicPr>
          <p:cNvPr id="53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30" y="4312853"/>
            <a:ext cx="1261559" cy="1261559"/>
          </a:xfrm>
          <a:prstGeom prst="rect">
            <a:avLst/>
          </a:prstGeom>
          <a:ln w="762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or: Curved 9"/>
          <p:cNvCxnSpPr>
            <a:stCxn id="56" idx="2"/>
          </p:cNvCxnSpPr>
          <p:nvPr/>
        </p:nvCxnSpPr>
        <p:spPr>
          <a:xfrm rot="5400000">
            <a:off x="11152157" y="3163965"/>
            <a:ext cx="12700" cy="4820894"/>
          </a:xfrm>
          <a:prstGeom prst="curvedConnector3">
            <a:avLst>
              <a:gd name="adj1" fmla="val 3821055"/>
            </a:avLst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12"/>
          <p:cNvCxnSpPr>
            <a:stCxn id="56" idx="0"/>
          </p:cNvCxnSpPr>
          <p:nvPr/>
        </p:nvCxnSpPr>
        <p:spPr>
          <a:xfrm rot="16200000" flipV="1">
            <a:off x="10911118" y="1661366"/>
            <a:ext cx="1112858" cy="4190115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9"/>
          <p:cNvCxnSpPr>
            <a:stCxn id="56" idx="2"/>
          </p:cNvCxnSpPr>
          <p:nvPr/>
        </p:nvCxnSpPr>
        <p:spPr>
          <a:xfrm rot="5400000">
            <a:off x="10910961" y="4036253"/>
            <a:ext cx="1113485" cy="4189802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479805" y="7706380"/>
            <a:ext cx="615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>
                <a:latin typeface="+mj-lt"/>
              </a:rPr>
              <a:t>[</a:t>
            </a:r>
            <a:r>
              <a:rPr lang="en-US" sz="2800" dirty="0">
                <a:latin typeface="+mj-lt"/>
              </a:rPr>
              <a:t>Zhu*, Park*, Isola, and </a:t>
            </a:r>
            <a:r>
              <a:rPr lang="en-US" sz="2800" dirty="0" err="1">
                <a:latin typeface="+mj-lt"/>
              </a:rPr>
              <a:t>Efros</a:t>
            </a:r>
            <a:r>
              <a:rPr lang="en-US" altLang="zh-CN" sz="2800" dirty="0">
                <a:latin typeface="+mj-lt"/>
              </a:rPr>
              <a:t>,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ICCV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2017]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3888494" y="4732302"/>
                <a:ext cx="18872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3200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32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494" y="4732302"/>
                <a:ext cx="1887247" cy="584775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1723119" y="5904115"/>
            <a:ext cx="23014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dirty="0"/>
              <a:t>Reconstruction</a:t>
            </a:r>
            <a:r>
              <a:rPr lang="zh-CN" altLang="en-US" sz="2600" dirty="0"/>
              <a:t> </a:t>
            </a:r>
            <a:endParaRPr lang="en-US" altLang="zh-CN" sz="2600" dirty="0"/>
          </a:p>
          <a:p>
            <a:pPr algn="ctr"/>
            <a:r>
              <a:rPr lang="en-US" altLang="zh-CN" sz="2600" dirty="0"/>
              <a:t>error</a:t>
            </a:r>
            <a:endParaRPr lang="en-US" sz="2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0438579"/>
      </p:ext>
    </p:extLst>
  </p:cSld>
  <p:clrMapOvr>
    <a:masterClrMapping/>
  </p:clrMapOvr>
  <p:transition spd="med" advTm="182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96" y="2321584"/>
            <a:ext cx="946169" cy="9461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68" y="2321580"/>
            <a:ext cx="946404" cy="9464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68" y="2321586"/>
            <a:ext cx="946169" cy="9461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971" y="2321580"/>
            <a:ext cx="946404" cy="9464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650" y="2321580"/>
            <a:ext cx="946404" cy="9464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aesung89.github.io/cyclegan/images/horse-to-zebra-supplemental/train_cherrypicked/fake_A/horse2zebra_342_50_fake_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11" y="2321580"/>
            <a:ext cx="946404" cy="9464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09572" y="1882553"/>
                <a:ext cx="88036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71" y="1882552"/>
                <a:ext cx="880369" cy="480131"/>
              </a:xfrm>
              <a:prstGeom prst="rect">
                <a:avLst/>
              </a:prstGeom>
              <a:blipFill rotWithShape="0">
                <a:blip r:embed="rId9"/>
                <a:stretch>
                  <a:fillRect r="-3472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57040" y="1882553"/>
                <a:ext cx="132177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5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2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52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40" y="1882552"/>
                <a:ext cx="1321772" cy="480131"/>
              </a:xfrm>
              <a:prstGeom prst="rect">
                <a:avLst/>
              </a:prstGeom>
              <a:blipFill rotWithShape="0">
                <a:blip r:embed="rId10"/>
                <a:stretch>
                  <a:fillRect r="-1843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566931" y="1882553"/>
                <a:ext cx="413896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1" y="1882552"/>
                <a:ext cx="413896" cy="4801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578876" y="1882554"/>
                <a:ext cx="864339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075" y="1882553"/>
                <a:ext cx="864339" cy="480131"/>
              </a:xfrm>
              <a:prstGeom prst="rect">
                <a:avLst/>
              </a:prstGeom>
              <a:blipFill rotWithShape="0">
                <a:blip r:embed="rId12"/>
                <a:stretch>
                  <a:fillRect r="-2817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1223801" y="1882554"/>
                <a:ext cx="1321772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52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2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5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2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52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001" y="1882553"/>
                <a:ext cx="1321772" cy="480131"/>
              </a:xfrm>
              <a:prstGeom prst="rect">
                <a:avLst/>
              </a:prstGeom>
              <a:blipFill rotWithShape="0">
                <a:blip r:embed="rId13"/>
                <a:stretch>
                  <a:fillRect r="-1843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803644" y="1882554"/>
                <a:ext cx="445058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2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844" y="1882553"/>
                <a:ext cx="445058" cy="480131"/>
              </a:xfrm>
              <a:prstGeom prst="rect">
                <a:avLst/>
              </a:prstGeom>
              <a:blipFill rotWithShape="0">
                <a:blip r:embed="rId14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hape 1354"/>
          <p:cNvSpPr/>
          <p:nvPr/>
        </p:nvSpPr>
        <p:spPr>
          <a:xfrm>
            <a:off x="8100066" y="6243572"/>
            <a:ext cx="191554" cy="19155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6" name="Shape 1355"/>
          <p:cNvSpPr/>
          <p:nvPr/>
        </p:nvSpPr>
        <p:spPr>
          <a:xfrm>
            <a:off x="9697452" y="6306993"/>
            <a:ext cx="191554" cy="191554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77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8818" y="5559594"/>
            <a:ext cx="285751" cy="238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67220" y="5559594"/>
            <a:ext cx="257176" cy="238126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1358"/>
          <p:cNvSpPr/>
          <p:nvPr/>
        </p:nvSpPr>
        <p:spPr>
          <a:xfrm>
            <a:off x="7669158" y="5439989"/>
            <a:ext cx="1291512" cy="13391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p:sp>
        <p:nvSpPr>
          <p:cNvPr id="82" name="Shape 1361"/>
          <p:cNvSpPr/>
          <p:nvPr/>
        </p:nvSpPr>
        <p:spPr>
          <a:xfrm>
            <a:off x="9103938" y="5439989"/>
            <a:ext cx="1291511" cy="13391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p:pic>
        <p:nvPicPr>
          <p:cNvPr id="83" name="pasted-image.pdf"/>
          <p:cNvPicPr>
            <a:picLocks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20532180" flipH="1">
            <a:off x="9879861" y="5957872"/>
            <a:ext cx="124300" cy="502904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1363"/>
          <p:cNvSpPr/>
          <p:nvPr/>
        </p:nvSpPr>
        <p:spPr>
          <a:xfrm flipV="1">
            <a:off x="10009497" y="6048522"/>
            <a:ext cx="629358" cy="136767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p:sp>
        <p:nvSpPr>
          <p:cNvPr id="87" name="Shape 1366"/>
          <p:cNvSpPr/>
          <p:nvPr/>
        </p:nvSpPr>
        <p:spPr>
          <a:xfrm>
            <a:off x="9588417" y="6013767"/>
            <a:ext cx="191554" cy="191554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cxnSp>
        <p:nvCxnSpPr>
          <p:cNvPr id="4103" name="Connector: Curved 4102"/>
          <p:cNvCxnSpPr>
            <a:stCxn id="87" idx="1"/>
            <a:endCxn id="75" idx="7"/>
          </p:cNvCxnSpPr>
          <p:nvPr/>
        </p:nvCxnSpPr>
        <p:spPr>
          <a:xfrm rot="16200000" flipH="1" flipV="1">
            <a:off x="8825118" y="5480271"/>
            <a:ext cx="229804" cy="1352902"/>
          </a:xfrm>
          <a:prstGeom prst="curvedConnector3">
            <a:avLst>
              <a:gd name="adj1" fmla="val -528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Curved 99"/>
          <p:cNvCxnSpPr>
            <a:stCxn id="75" idx="5"/>
            <a:endCxn id="76" idx="4"/>
          </p:cNvCxnSpPr>
          <p:nvPr/>
        </p:nvCxnSpPr>
        <p:spPr>
          <a:xfrm rot="16200000" flipH="1">
            <a:off x="8982660" y="5687979"/>
            <a:ext cx="91473" cy="1529661"/>
          </a:xfrm>
          <a:prstGeom prst="curvedConnector3">
            <a:avLst>
              <a:gd name="adj1" fmla="val 28743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hape 1371"/>
          <p:cNvSpPr/>
          <p:nvPr/>
        </p:nvSpPr>
        <p:spPr>
          <a:xfrm>
            <a:off x="3189113" y="3504377"/>
            <a:ext cx="1110863" cy="221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 b="1"/>
          </a:p>
        </p:txBody>
      </p:sp>
      <p:sp>
        <p:nvSpPr>
          <p:cNvPr id="109" name="Shape 1329"/>
          <p:cNvSpPr/>
          <p:nvPr/>
        </p:nvSpPr>
        <p:spPr>
          <a:xfrm>
            <a:off x="2484342" y="3563625"/>
            <a:ext cx="635648" cy="63564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 b="1"/>
          </a:p>
        </p:txBody>
      </p:sp>
      <p:pic>
        <p:nvPicPr>
          <p:cNvPr id="80" name="pasted-image.pd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12983" y="3197015"/>
            <a:ext cx="257176" cy="26670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1372"/>
          <p:cNvSpPr/>
          <p:nvPr/>
        </p:nvSpPr>
        <p:spPr>
          <a:xfrm>
            <a:off x="5073468" y="3904186"/>
            <a:ext cx="1110863" cy="221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 b="1"/>
          </a:p>
        </p:txBody>
      </p:sp>
      <p:pic>
        <p:nvPicPr>
          <p:cNvPr id="88" name="pasted-image.pd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2102" y="4207020"/>
            <a:ext cx="247651" cy="23812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335"/>
          <p:cNvSpPr/>
          <p:nvPr/>
        </p:nvSpPr>
        <p:spPr>
          <a:xfrm>
            <a:off x="6247507" y="3563625"/>
            <a:ext cx="635648" cy="63564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 b="1"/>
          </a:p>
        </p:txBody>
      </p:sp>
      <p:sp>
        <p:nvSpPr>
          <p:cNvPr id="105" name="Shape 1338"/>
          <p:cNvSpPr/>
          <p:nvPr/>
        </p:nvSpPr>
        <p:spPr>
          <a:xfrm>
            <a:off x="4368897" y="3563625"/>
            <a:ext cx="635648" cy="63564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 b="1"/>
          </a:p>
        </p:txBody>
      </p:sp>
      <p:pic>
        <p:nvPicPr>
          <p:cNvPr id="106" name="pasted-image.pdf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58133" y="3696468"/>
            <a:ext cx="257176" cy="3333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1" name="Shape 1341"/>
          <p:cNvSpPr/>
          <p:nvPr/>
        </p:nvSpPr>
        <p:spPr>
          <a:xfrm>
            <a:off x="4832112" y="6306992"/>
            <a:ext cx="191554" cy="19155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2" name="Shape 1342"/>
          <p:cNvSpPr/>
          <p:nvPr/>
        </p:nvSpPr>
        <p:spPr>
          <a:xfrm>
            <a:off x="4718319" y="5870695"/>
            <a:ext cx="191554" cy="19155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3" name="Shape 1343"/>
          <p:cNvSpPr/>
          <p:nvPr/>
        </p:nvSpPr>
        <p:spPr>
          <a:xfrm>
            <a:off x="6318386" y="5985026"/>
            <a:ext cx="191554" cy="191554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94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57997" y="5559593"/>
            <a:ext cx="285751" cy="238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6400" y="5559593"/>
            <a:ext cx="257176" cy="238126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1346"/>
          <p:cNvSpPr/>
          <p:nvPr/>
        </p:nvSpPr>
        <p:spPr>
          <a:xfrm>
            <a:off x="4168342" y="5439992"/>
            <a:ext cx="1291511" cy="13391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p:sp>
        <p:nvSpPr>
          <p:cNvPr id="97" name="Shape 1373"/>
          <p:cNvSpPr/>
          <p:nvPr/>
        </p:nvSpPr>
        <p:spPr>
          <a:xfrm>
            <a:off x="4910476" y="5741741"/>
            <a:ext cx="1453267" cy="26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/>
          </a:p>
        </p:txBody>
      </p:sp>
      <p:sp>
        <p:nvSpPr>
          <p:cNvPr id="98" name="Shape 1374"/>
          <p:cNvSpPr/>
          <p:nvPr/>
        </p:nvSpPr>
        <p:spPr>
          <a:xfrm>
            <a:off x="5027827" y="6165280"/>
            <a:ext cx="1331525" cy="37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/>
          </a:p>
        </p:txBody>
      </p:sp>
      <p:sp>
        <p:nvSpPr>
          <p:cNvPr id="99" name="Shape 1349"/>
          <p:cNvSpPr/>
          <p:nvPr/>
        </p:nvSpPr>
        <p:spPr>
          <a:xfrm>
            <a:off x="5603115" y="5439992"/>
            <a:ext cx="1291511" cy="13391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p:pic>
        <p:nvPicPr>
          <p:cNvPr id="101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698722">
            <a:off x="4582473" y="5868814"/>
            <a:ext cx="130649" cy="749514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351"/>
          <p:cNvSpPr/>
          <p:nvPr/>
        </p:nvSpPr>
        <p:spPr>
          <a:xfrm flipV="1">
            <a:off x="4011039" y="6253097"/>
            <a:ext cx="608906" cy="141139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8100" tIns="38100" rIns="38100" bIns="38100" anchor="ctr"/>
          <a:lstStyle/>
          <a:p>
            <a:pPr>
              <a:defRPr sz="2400"/>
            </a:pPr>
            <a:endParaRPr sz="1800"/>
          </a:p>
        </p:txBody>
      </p:sp>
      <p:sp>
        <p:nvSpPr>
          <p:cNvPr id="124" name="Shape 1298"/>
          <p:cNvSpPr/>
          <p:nvPr/>
        </p:nvSpPr>
        <p:spPr>
          <a:xfrm>
            <a:off x="10324398" y="3518793"/>
            <a:ext cx="1110863" cy="221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/>
          </a:p>
        </p:txBody>
      </p:sp>
      <p:pic>
        <p:nvPicPr>
          <p:cNvPr id="125" name="pasted-image.pd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48268" y="3211431"/>
            <a:ext cx="257176" cy="26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99"/>
          <p:cNvSpPr/>
          <p:nvPr/>
        </p:nvSpPr>
        <p:spPr>
          <a:xfrm>
            <a:off x="8442816" y="3918597"/>
            <a:ext cx="1110863" cy="22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175"/>
          </a:p>
        </p:txBody>
      </p:sp>
      <p:pic>
        <p:nvPicPr>
          <p:cNvPr id="127" name="pasted-image.pd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1449" y="4221436"/>
            <a:ext cx="247651" cy="23812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85"/>
          <p:cNvSpPr/>
          <p:nvPr/>
        </p:nvSpPr>
        <p:spPr>
          <a:xfrm>
            <a:off x="9622672" y="3563626"/>
            <a:ext cx="635649" cy="635649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97619" y="3696468"/>
            <a:ext cx="285752" cy="33337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2" name="Shape 1288"/>
          <p:cNvSpPr/>
          <p:nvPr/>
        </p:nvSpPr>
        <p:spPr>
          <a:xfrm>
            <a:off x="11512898" y="3563626"/>
            <a:ext cx="635649" cy="635649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/>
          </a:p>
        </p:txBody>
      </p:sp>
      <p:sp>
        <p:nvSpPr>
          <p:cNvPr id="135" name="Shape 1291"/>
          <p:cNvSpPr/>
          <p:nvPr/>
        </p:nvSpPr>
        <p:spPr>
          <a:xfrm>
            <a:off x="7732300" y="3563626"/>
            <a:ext cx="635649" cy="635649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400"/>
            </a:pPr>
            <a:endParaRPr sz="1800"/>
          </a:p>
        </p:txBody>
      </p:sp>
      <p:sp>
        <p:nvSpPr>
          <p:cNvPr id="111" name="Title 1"/>
          <p:cNvSpPr txBox="1">
            <a:spLocks/>
          </p:cNvSpPr>
          <p:nvPr/>
        </p:nvSpPr>
        <p:spPr>
          <a:xfrm>
            <a:off x="2377440" y="329566"/>
            <a:ext cx="9875520" cy="1371600"/>
          </a:xfrm>
          <a:prstGeom prst="rect">
            <a:avLst/>
          </a:prstGeom>
        </p:spPr>
        <p:txBody>
          <a:bodyPr vert="horz" lIns="71437" tIns="71437" rIns="71437" bIns="71437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Cycle Consistency Loss</a:t>
            </a:r>
            <a:endParaRPr lang="en-US" sz="6000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4213836" y="6851105"/>
                <a:ext cx="2957348" cy="712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036" y="6851104"/>
                <a:ext cx="2957348" cy="712311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7696768" y="6851105"/>
                <a:ext cx="3002809" cy="712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>
                                  <a:latin typeface="Cambria Math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3200">
                                      <a:latin typeface="Cambria Math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>
                                          <a:latin typeface="Cambria Math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67" y="6851104"/>
                <a:ext cx="3002809" cy="712311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pasted-image.pdf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89486" y="3828204"/>
            <a:ext cx="225363" cy="201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image.pdf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51031" y="3704992"/>
            <a:ext cx="228600" cy="324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asted-image.pdf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35823" y="3809998"/>
            <a:ext cx="228600" cy="30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asted-image.pdf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16421" y="3695700"/>
            <a:ext cx="228600" cy="4191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19" name="Straight Arrow Connector 118"/>
          <p:cNvCxnSpPr/>
          <p:nvPr/>
        </p:nvCxnSpPr>
        <p:spPr>
          <a:xfrm>
            <a:off x="4686720" y="4279978"/>
            <a:ext cx="0" cy="41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9940423" y="4279978"/>
            <a:ext cx="0" cy="41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479805" y="7690623"/>
            <a:ext cx="615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>
                <a:latin typeface="+mj-lt"/>
              </a:rPr>
              <a:t>[</a:t>
            </a:r>
            <a:r>
              <a:rPr lang="en-US" sz="2800" dirty="0">
                <a:latin typeface="+mj-lt"/>
              </a:rPr>
              <a:t>Zhu*, Park*, Isola, and </a:t>
            </a:r>
            <a:r>
              <a:rPr lang="en-US" sz="2800" dirty="0" err="1">
                <a:latin typeface="+mj-lt"/>
              </a:rPr>
              <a:t>Efros</a:t>
            </a:r>
            <a:r>
              <a:rPr lang="en-US" altLang="zh-CN" sz="2800" dirty="0">
                <a:latin typeface="+mj-lt"/>
              </a:rPr>
              <a:t>,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ICCV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2017]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888494" y="4732302"/>
                <a:ext cx="18872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3200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32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494" y="4732302"/>
                <a:ext cx="1887247" cy="584775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1723119" y="5904115"/>
            <a:ext cx="23014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dirty="0"/>
              <a:t>Reconstruction</a:t>
            </a:r>
            <a:r>
              <a:rPr lang="zh-CN" altLang="en-US" sz="2600" dirty="0"/>
              <a:t> </a:t>
            </a:r>
            <a:endParaRPr lang="en-US" altLang="zh-CN" sz="2600" dirty="0"/>
          </a:p>
          <a:p>
            <a:pPr algn="ctr"/>
            <a:r>
              <a:rPr lang="en-US" altLang="zh-CN" sz="2600" dirty="0"/>
              <a:t>error</a:t>
            </a:r>
            <a:endParaRPr lang="en-US" sz="2600" dirty="0"/>
          </a:p>
        </p:txBody>
      </p:sp>
      <p:sp>
        <p:nvSpPr>
          <p:cNvPr id="71" name="TextBox 70"/>
          <p:cNvSpPr txBox="1"/>
          <p:nvPr/>
        </p:nvSpPr>
        <p:spPr>
          <a:xfrm>
            <a:off x="10743253" y="5646272"/>
            <a:ext cx="23014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dirty="0"/>
              <a:t>Reconstruction</a:t>
            </a:r>
            <a:r>
              <a:rPr lang="zh-CN" altLang="en-US" sz="2600" dirty="0"/>
              <a:t> </a:t>
            </a:r>
            <a:endParaRPr lang="en-US" altLang="zh-CN" sz="2600" dirty="0"/>
          </a:p>
          <a:p>
            <a:pPr algn="ctr"/>
            <a:r>
              <a:rPr lang="en-US" altLang="zh-CN" sz="2600" dirty="0"/>
              <a:t>error</a:t>
            </a:r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9132413" y="4732302"/>
                <a:ext cx="18696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G</m:t>
                          </m:r>
                        </m:sub>
                      </m:sSub>
                      <m:r>
                        <a:rPr lang="en-US" altLang="zh-CN" sz="3200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32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413" y="4732302"/>
                <a:ext cx="1869614" cy="58477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-15373" y="7690623"/>
            <a:ext cx="864988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similar</a:t>
            </a:r>
            <a:r>
              <a:rPr lang="zh-CN" altLang="en-US" sz="2800" dirty="0"/>
              <a:t> </a:t>
            </a:r>
            <a:r>
              <a:rPr lang="en-US" altLang="zh-CN" sz="2800" dirty="0"/>
              <a:t>formulations</a:t>
            </a:r>
            <a:r>
              <a:rPr lang="zh-CN" altLang="en-US" sz="2800" dirty="0"/>
              <a:t> </a:t>
            </a:r>
            <a:r>
              <a:rPr lang="en-US" altLang="zh-CN" sz="2800" dirty="0"/>
              <a:t>[Yi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</a:t>
            </a:r>
            <a:r>
              <a:rPr lang="zh-CN" altLang="en-US" sz="2800" dirty="0"/>
              <a:t> </a:t>
            </a:r>
            <a:r>
              <a:rPr lang="en-US" altLang="zh-CN" sz="2800" dirty="0"/>
              <a:t>2017],</a:t>
            </a:r>
            <a:r>
              <a:rPr lang="zh-CN" altLang="en-US" sz="2800" dirty="0"/>
              <a:t> </a:t>
            </a:r>
            <a:r>
              <a:rPr lang="en-US" altLang="zh-CN" sz="2800" dirty="0"/>
              <a:t>[Kim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</a:t>
            </a:r>
            <a:r>
              <a:rPr lang="zh-CN" altLang="en-US" sz="2800" dirty="0"/>
              <a:t> </a:t>
            </a:r>
            <a:r>
              <a:rPr lang="en-US" altLang="zh-CN" sz="2800" dirty="0"/>
              <a:t>2017]</a:t>
            </a:r>
            <a:r>
              <a:rPr lang="zh-CN" altLang="en-US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2923462"/>
      </p:ext>
    </p:extLst>
  </p:cSld>
  <p:clrMapOvr>
    <a:masterClrMapping/>
  </p:clrMapOvr>
  <p:transition spd="med" advTm="4117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2377440" y="329566"/>
            <a:ext cx="9875520" cy="1371600"/>
          </a:xfrm>
          <a:prstGeom prst="rect">
            <a:avLst/>
          </a:prstGeom>
        </p:spPr>
        <p:txBody>
          <a:bodyPr vert="horz" lIns="71437" tIns="71437" rIns="71437" bIns="71437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Cycle Consistency in Vision</a:t>
            </a:r>
            <a:endParaRPr lang="en-US" sz="6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137320" y="6730315"/>
            <a:ext cx="1235576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Forward-Backward Error: Automatic Detection of Tracking Failures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ICPR</a:t>
            </a:r>
            <a:r>
              <a:rPr lang="zh-CN" altLang="en-US" dirty="0"/>
              <a:t> </a:t>
            </a:r>
            <a:r>
              <a:rPr lang="en-US" altLang="zh-CN" dirty="0"/>
              <a:t>10’</a:t>
            </a:r>
            <a:endParaRPr lang="en-US" dirty="0"/>
          </a:p>
          <a:p>
            <a:pPr algn="ctr"/>
            <a:r>
              <a:rPr lang="en-US" dirty="0" err="1"/>
              <a:t>Zdenek</a:t>
            </a:r>
            <a:r>
              <a:rPr lang="zh-CN" altLang="en-US" dirty="0"/>
              <a:t> </a:t>
            </a:r>
            <a:r>
              <a:rPr lang="en-US" dirty="0" err="1"/>
              <a:t>Kalal</a:t>
            </a:r>
            <a:r>
              <a:rPr lang="en-US" dirty="0"/>
              <a:t>, </a:t>
            </a:r>
            <a:r>
              <a:rPr lang="en-US" dirty="0" err="1"/>
              <a:t>Krystian</a:t>
            </a:r>
            <a:r>
              <a:rPr lang="en-US" dirty="0"/>
              <a:t> </a:t>
            </a:r>
            <a:r>
              <a:rPr lang="en-US" dirty="0" err="1"/>
              <a:t>Mikolajczyk</a:t>
            </a:r>
            <a:r>
              <a:rPr lang="en-US" dirty="0"/>
              <a:t>, and Jiri </a:t>
            </a:r>
            <a:r>
              <a:rPr lang="en-US" dirty="0" err="1"/>
              <a:t>Matas</a:t>
            </a:r>
            <a:r>
              <a:rPr lang="en-US" dirty="0"/>
              <a:t>.</a:t>
            </a:r>
          </a:p>
          <a:p>
            <a:pPr algn="ctr"/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altLang="zh-CN" dirty="0" err="1"/>
              <a:t>Sundaram</a:t>
            </a:r>
            <a:r>
              <a:rPr lang="en-US" altLang="zh-CN" dirty="0"/>
              <a:t>, </a:t>
            </a:r>
            <a:r>
              <a:rPr lang="zh-CN" altLang="en-US" dirty="0"/>
              <a:t> </a:t>
            </a:r>
            <a:r>
              <a:rPr lang="en-US" altLang="zh-CN" dirty="0" err="1"/>
              <a:t>Brox</a:t>
            </a:r>
            <a:r>
              <a:rPr lang="en-US" altLang="zh-CN" dirty="0"/>
              <a:t>, </a:t>
            </a:r>
            <a:r>
              <a:rPr lang="en-US" altLang="zh-CN" dirty="0" err="1"/>
              <a:t>Keutzer</a:t>
            </a:r>
            <a:r>
              <a:rPr lang="en-US" altLang="zh-CN" dirty="0"/>
              <a:t>,</a:t>
            </a:r>
            <a:r>
              <a:rPr lang="zh-CN" altLang="en-US" dirty="0"/>
              <a:t>  </a:t>
            </a:r>
            <a:r>
              <a:rPr lang="en-US" altLang="zh-CN" dirty="0"/>
              <a:t>ECCV</a:t>
            </a:r>
            <a:r>
              <a:rPr lang="zh-CN" altLang="en-US" dirty="0"/>
              <a:t> </a:t>
            </a:r>
            <a:r>
              <a:rPr lang="en-US" altLang="zh-CN" dirty="0"/>
              <a:t>10’]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74"/>
          <a:stretch/>
        </p:blipFill>
        <p:spPr>
          <a:xfrm>
            <a:off x="4418012" y="1410320"/>
            <a:ext cx="7505700" cy="522476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02832" y="1738536"/>
            <a:ext cx="2376264" cy="8294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flipH="1">
            <a:off x="528458" y="1465973"/>
            <a:ext cx="273630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409900" y="2475661"/>
            <a:ext cx="2321124" cy="3429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flipH="1">
            <a:off x="528458" y="2239775"/>
            <a:ext cx="312129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Inconsistent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44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67" y="2314601"/>
            <a:ext cx="2628357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14" y="2314601"/>
            <a:ext cx="2455803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925" y="2314601"/>
            <a:ext cx="2006601" cy="203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72"/>
          <p:cNvSpPr/>
          <p:nvPr/>
        </p:nvSpPr>
        <p:spPr>
          <a:xfrm>
            <a:off x="2192946" y="1644213"/>
            <a:ext cx="31877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600" dirty="0">
                <a:latin typeface="Calibri" charset="0"/>
                <a:ea typeface="Calibri" charset="0"/>
                <a:cs typeface="Calibri" charset="0"/>
              </a:rPr>
              <a:t>Shape Matching</a:t>
            </a:r>
          </a:p>
        </p:txBody>
      </p:sp>
      <p:sp>
        <p:nvSpPr>
          <p:cNvPr id="8" name="Shape 373"/>
          <p:cNvSpPr/>
          <p:nvPr/>
        </p:nvSpPr>
        <p:spPr>
          <a:xfrm>
            <a:off x="10690009" y="1644213"/>
            <a:ext cx="87043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600" dirty="0">
                <a:latin typeface="Calibri" charset="0"/>
                <a:ea typeface="Calibri" charset="0"/>
                <a:cs typeface="Calibri" charset="0"/>
              </a:rPr>
              <a:t>SfM</a:t>
            </a:r>
          </a:p>
        </p:txBody>
      </p:sp>
      <p:sp>
        <p:nvSpPr>
          <p:cNvPr id="9" name="Shape 374"/>
          <p:cNvSpPr/>
          <p:nvPr/>
        </p:nvSpPr>
        <p:spPr>
          <a:xfrm>
            <a:off x="5882094" y="1644213"/>
            <a:ext cx="337464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600" dirty="0">
                <a:latin typeface="Calibri" charset="0"/>
                <a:ea typeface="Calibri" charset="0"/>
                <a:cs typeface="Calibri" charset="0"/>
              </a:rPr>
              <a:t>Co-segmentation</a:t>
            </a:r>
          </a:p>
        </p:txBody>
      </p:sp>
      <p:sp>
        <p:nvSpPr>
          <p:cNvPr id="10" name="Shape 375"/>
          <p:cNvSpPr/>
          <p:nvPr/>
        </p:nvSpPr>
        <p:spPr>
          <a:xfrm>
            <a:off x="2340459" y="4386149"/>
            <a:ext cx="297684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sz="2800" dirty="0">
                <a:latin typeface="Calibri" charset="0"/>
                <a:ea typeface="Calibri" charset="0"/>
                <a:cs typeface="Calibri" charset="0"/>
              </a:rPr>
              <a:t>Huang </a:t>
            </a:r>
            <a:r>
              <a:rPr sz="2800" i="1" dirty="0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800" dirty="0">
                <a:latin typeface="Calibri" charset="0"/>
                <a:ea typeface="Calibri" charset="0"/>
                <a:cs typeface="Calibri" charset="0"/>
              </a:rPr>
              <a:t> SGP’13</a:t>
            </a:r>
          </a:p>
        </p:txBody>
      </p:sp>
      <p:sp>
        <p:nvSpPr>
          <p:cNvPr id="11" name="Shape 376"/>
          <p:cNvSpPr/>
          <p:nvPr/>
        </p:nvSpPr>
        <p:spPr>
          <a:xfrm>
            <a:off x="6080575" y="4386149"/>
            <a:ext cx="296857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sz="2800" dirty="0">
                <a:latin typeface="Calibri" charset="0"/>
                <a:ea typeface="Calibri" charset="0"/>
                <a:cs typeface="Calibri" charset="0"/>
              </a:rPr>
              <a:t>Wang </a:t>
            </a:r>
            <a:r>
              <a:rPr sz="2800" i="1" dirty="0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800" dirty="0">
                <a:latin typeface="Calibri" charset="0"/>
                <a:ea typeface="Calibri" charset="0"/>
                <a:cs typeface="Calibri" charset="0"/>
              </a:rPr>
              <a:t> ICCV’13</a:t>
            </a:r>
          </a:p>
        </p:txBody>
      </p:sp>
      <p:sp>
        <p:nvSpPr>
          <p:cNvPr id="12" name="Shape 377"/>
          <p:cNvSpPr/>
          <p:nvPr/>
        </p:nvSpPr>
        <p:spPr>
          <a:xfrm>
            <a:off x="9678665" y="4386149"/>
            <a:ext cx="290464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sz="2800">
                <a:latin typeface="Calibri" charset="0"/>
                <a:ea typeface="Calibri" charset="0"/>
                <a:cs typeface="Calibri" charset="0"/>
              </a:rPr>
              <a:t>Zach </a:t>
            </a:r>
            <a:r>
              <a:rPr sz="2800" i="1">
                <a:latin typeface="Calibri" charset="0"/>
                <a:ea typeface="Calibri" charset="0"/>
                <a:cs typeface="Calibri" charset="0"/>
                <a:sym typeface="Gill Sans"/>
              </a:rPr>
              <a:t>et al</a:t>
            </a:r>
            <a:r>
              <a:rPr sz="2800">
                <a:latin typeface="Calibri" charset="0"/>
                <a:ea typeface="Calibri" charset="0"/>
                <a:cs typeface="Calibri" charset="0"/>
              </a:rPr>
              <a:t>, CVPR’10</a:t>
            </a:r>
          </a:p>
        </p:txBody>
      </p:sp>
      <p:sp>
        <p:nvSpPr>
          <p:cNvPr id="14" name="Shape 379"/>
          <p:cNvSpPr/>
          <p:nvPr/>
        </p:nvSpPr>
        <p:spPr>
          <a:xfrm>
            <a:off x="4687206" y="4834880"/>
            <a:ext cx="525599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600" dirty="0">
                <a:latin typeface="Calibri" charset="0"/>
                <a:ea typeface="Calibri" charset="0"/>
                <a:cs typeface="Calibri" charset="0"/>
              </a:rPr>
              <a:t>Collection Correspondence</a:t>
            </a:r>
          </a:p>
        </p:txBody>
      </p:sp>
      <p:pic>
        <p:nvPicPr>
          <p:cNvPr id="13" name="pasted-image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36319" y="5410944"/>
            <a:ext cx="3175001" cy="1917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719083" y="5410944"/>
            <a:ext cx="3175001" cy="191726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381"/>
          <p:cNvSpPr/>
          <p:nvPr/>
        </p:nvSpPr>
        <p:spPr>
          <a:xfrm>
            <a:off x="3826305" y="7253730"/>
            <a:ext cx="296055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sz="2800" dirty="0">
                <a:latin typeface="Calibri" charset="0"/>
                <a:ea typeface="Calibri" charset="0"/>
                <a:cs typeface="Calibri" charset="0"/>
              </a:rPr>
              <a:t>Zhou </a:t>
            </a:r>
            <a:r>
              <a:rPr sz="2800" i="1" dirty="0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800" dirty="0">
                <a:latin typeface="Calibri" charset="0"/>
                <a:ea typeface="Calibri" charset="0"/>
                <a:cs typeface="Calibri" charset="0"/>
              </a:rPr>
              <a:t> CVPR’15</a:t>
            </a:r>
          </a:p>
        </p:txBody>
      </p:sp>
      <p:sp>
        <p:nvSpPr>
          <p:cNvPr id="17" name="Shape 382"/>
          <p:cNvSpPr/>
          <p:nvPr/>
        </p:nvSpPr>
        <p:spPr>
          <a:xfrm>
            <a:off x="7889547" y="7253730"/>
            <a:ext cx="286854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sz="2800">
                <a:latin typeface="Calibri" charset="0"/>
                <a:ea typeface="Calibri" charset="0"/>
                <a:cs typeface="Calibri" charset="0"/>
              </a:rPr>
              <a:t>Zhou </a:t>
            </a:r>
            <a:r>
              <a:rPr sz="2800" i="1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800">
                <a:latin typeface="Calibri" charset="0"/>
                <a:ea typeface="Calibri" charset="0"/>
                <a:cs typeface="Calibri" charset="0"/>
              </a:rPr>
              <a:t> ICCV’15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377440" y="329566"/>
            <a:ext cx="9875520" cy="1371600"/>
          </a:xfrm>
          <a:prstGeom prst="rect">
            <a:avLst/>
          </a:prstGeom>
        </p:spPr>
        <p:txBody>
          <a:bodyPr vert="horz" lIns="71437" tIns="71437" rIns="71437" bIns="71437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Cycle Consistency in Vision</a:t>
            </a:r>
            <a:endParaRPr lang="en-US" sz="6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Shape 382"/>
          <p:cNvSpPr/>
          <p:nvPr/>
        </p:nvSpPr>
        <p:spPr>
          <a:xfrm>
            <a:off x="9568430" y="7870528"/>
            <a:ext cx="5061970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>
              <a:lnSpc>
                <a:spcPts val="2000"/>
              </a:lnSpc>
              <a:defRPr sz="2800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800">
                <a:latin typeface="Calibri" charset="0"/>
                <a:ea typeface="Calibri" charset="0"/>
                <a:cs typeface="Calibri" charset="0"/>
              </a:rPr>
              <a:t>lides credit @</a:t>
            </a:r>
            <a:r>
              <a:rPr lang="en-US" sz="2800" dirty="0" err="1">
                <a:latin typeface="Calibri" charset="0"/>
                <a:ea typeface="Calibri" charset="0"/>
                <a:cs typeface="Calibri" charset="0"/>
              </a:rPr>
              <a:t>Tinghui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Zhou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03793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316" y="3203972"/>
            <a:ext cx="13215769" cy="1821656"/>
          </a:xfrm>
        </p:spPr>
        <p:txBody>
          <a:bodyPr>
            <a:noAutofit/>
          </a:bodyPr>
          <a:lstStyle/>
          <a:p>
            <a:r>
              <a:rPr lang="en-US" sz="10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630036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5208" r="488" b="32536"/>
          <a:stretch/>
        </p:blipFill>
        <p:spPr>
          <a:xfrm>
            <a:off x="3009900" y="57861"/>
            <a:ext cx="8610600" cy="245861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04061" y="2424064"/>
                <a:ext cx="6222281" cy="538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AMT ‘real vs fake’ test on maps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↔</m:t>
                    </m:r>
                  </m:oMath>
                </a14:m>
                <a:r>
                  <a:rPr lang="en-US" dirty="0"/>
                  <a:t> aerial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260" y="2424063"/>
                <a:ext cx="6222281" cy="538609"/>
              </a:xfrm>
              <a:prstGeom prst="rect">
                <a:avLst/>
              </a:prstGeom>
              <a:blipFill rotWithShape="0">
                <a:blip r:embed="rId6"/>
                <a:stretch>
                  <a:fillRect l="-2157" t="-11364" r="-1275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34"/>
          <a:stretch/>
        </p:blipFill>
        <p:spPr>
          <a:xfrm>
            <a:off x="3009900" y="3110042"/>
            <a:ext cx="8610600" cy="2049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09900" y="5088360"/>
                <a:ext cx="8610600" cy="5386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FCN scores on cityscapes labels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photos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" y="5088359"/>
                <a:ext cx="8610600" cy="538609"/>
              </a:xfrm>
              <a:prstGeom prst="rect">
                <a:avLst/>
              </a:prstGeom>
              <a:blipFill rotWithShape="0">
                <a:blip r:embed="rId8"/>
                <a:stretch>
                  <a:fillRect t="-11364" b="-32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0" b="21014"/>
          <a:stretch/>
        </p:blipFill>
        <p:spPr>
          <a:xfrm>
            <a:off x="3009900" y="5833416"/>
            <a:ext cx="8610600" cy="195379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38827" y="7715201"/>
                <a:ext cx="6752746" cy="538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Classification performance of photo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labels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27" y="7715200"/>
                <a:ext cx="6752746" cy="538609"/>
              </a:xfrm>
              <a:prstGeom prst="rect">
                <a:avLst/>
              </a:prstGeom>
              <a:blipFill rotWithShape="0">
                <a:blip r:embed="rId9"/>
                <a:stretch>
                  <a:fillRect l="-1895" t="-11364" r="-1083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885345"/>
      </p:ext>
    </p:extLst>
  </p:cSld>
  <p:clrMapOvr>
    <a:masterClrMapping/>
  </p:clrMapOvr>
  <p:transition spd="med" advTm="4997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613" y="1141171"/>
            <a:ext cx="5947256" cy="594725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6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613" y="1141171"/>
            <a:ext cx="5947256" cy="594725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7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0" y="1138243"/>
            <a:ext cx="5953113" cy="5953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8" name="pasted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0" y="1138243"/>
            <a:ext cx="5953113" cy="59531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50723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5" grpId="0" animBg="1" advAuto="0"/>
      <p:bldP spid="4236" grpId="0" animBg="1" advAuto="0"/>
      <p:bldP spid="4238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04" y="1234480"/>
            <a:ext cx="12713592" cy="4886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08" y="222920"/>
            <a:ext cx="14257584" cy="1371600"/>
          </a:xfrm>
        </p:spPr>
        <p:txBody>
          <a:bodyPr>
            <a:noAutofit/>
          </a:bodyPr>
          <a:lstStyle/>
          <a:p>
            <a:r>
              <a:rPr lang="en-US" sz="6200" dirty="0"/>
              <a:t>Image-to-Image Translation</a:t>
            </a:r>
            <a:r>
              <a:rPr lang="zh-CN" altLang="en-US" sz="6200" dirty="0"/>
              <a:t> </a:t>
            </a:r>
            <a:r>
              <a:rPr lang="en-US" altLang="zh-CN" sz="6200" dirty="0"/>
              <a:t>with</a:t>
            </a:r>
            <a:r>
              <a:rPr lang="zh-CN" altLang="en-US" sz="6200" dirty="0"/>
              <a:t> </a:t>
            </a:r>
            <a:r>
              <a:rPr lang="en-US" altLang="zh-CN" sz="6200" b="1" dirty="0"/>
              <a:t>pix2pix</a:t>
            </a:r>
            <a:endParaRPr lang="en-US" sz="6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68661" y="6523409"/>
            <a:ext cx="9861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Image-to-image Translation with Conditional Adversarial Nets </a:t>
            </a:r>
          </a:p>
          <a:p>
            <a:pPr algn="ctr"/>
            <a:r>
              <a:rPr lang="en-US" sz="2800" dirty="0">
                <a:latin typeface="+mj-lt"/>
              </a:rPr>
              <a:t>Phillip Isola, Jun-</a:t>
            </a:r>
            <a:r>
              <a:rPr lang="en-US" altLang="zh-CN" sz="2800" dirty="0">
                <a:latin typeface="+mj-lt"/>
              </a:rPr>
              <a:t>Yan </a:t>
            </a:r>
            <a:r>
              <a:rPr lang="en-US" sz="2800" dirty="0">
                <a:latin typeface="+mj-lt"/>
              </a:rPr>
              <a:t>Zhu, </a:t>
            </a:r>
            <a:r>
              <a:rPr lang="en-US" sz="2800" dirty="0" err="1">
                <a:latin typeface="+mj-lt"/>
              </a:rPr>
              <a:t>Tinghui</a:t>
            </a:r>
            <a:r>
              <a:rPr lang="en-US" sz="2800" dirty="0">
                <a:latin typeface="+mj-lt"/>
              </a:rPr>
              <a:t> Zhou, Alexei A. </a:t>
            </a:r>
            <a:r>
              <a:rPr lang="en-US" sz="2800" dirty="0" err="1">
                <a:latin typeface="+mj-lt"/>
              </a:rPr>
              <a:t>Efros</a:t>
            </a:r>
            <a:r>
              <a:rPr lang="en-US" sz="2800" dirty="0">
                <a:latin typeface="+mj-lt"/>
              </a:rPr>
              <a:t>.  CVPR 2017</a:t>
            </a:r>
          </a:p>
        </p:txBody>
      </p:sp>
      <p:pic>
        <p:nvPicPr>
          <p:cNvPr id="11" name="cat_draw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336" t="17104" b="8241"/>
          <a:stretch>
            <a:fillRect/>
          </a:stretch>
        </p:blipFill>
        <p:spPr>
          <a:xfrm>
            <a:off x="690464" y="6054246"/>
            <a:ext cx="4068142" cy="21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8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08"/>
    </mc:Choice>
    <mc:Fallback xmlns="">
      <p:transition spd="slow" advTm="21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" objId="11"/>
        <p14:stopEvt time="4783" objId="11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5" name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40" y="1636744"/>
            <a:ext cx="5947256" cy="495611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6" name="pasted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40" y="1636744"/>
            <a:ext cx="5947256" cy="495611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7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0" y="1634303"/>
            <a:ext cx="5953113" cy="4960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8" name="pasted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0" y="1634303"/>
            <a:ext cx="5953113" cy="49609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136819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5" grpId="0" animBg="1" advAuto="0"/>
      <p:bldP spid="4236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Collection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6" y="1522512"/>
            <a:ext cx="4389120" cy="29146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72" y="1522513"/>
            <a:ext cx="4389120" cy="29146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906888"/>
            <a:ext cx="4389120" cy="29146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22513"/>
            <a:ext cx="4389120" cy="29146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72" y="4906888"/>
            <a:ext cx="4389120" cy="29146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" name="Shape 129"/>
          <p:cNvSpPr/>
          <p:nvPr/>
        </p:nvSpPr>
        <p:spPr>
          <a:xfrm>
            <a:off x="770094" y="4427456"/>
            <a:ext cx="3160730" cy="9136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ts val="2400"/>
              </a:lnSpc>
            </a:pPr>
            <a:r>
              <a:rPr lang="en-US" sz="3200" b="0" dirty="0">
                <a:latin typeface="+mj-lt"/>
              </a:rPr>
              <a:t>Photograph</a:t>
            </a:r>
          </a:p>
          <a:p>
            <a:pPr algn="ctr">
              <a:lnSpc>
                <a:spcPts val="2400"/>
              </a:lnSpc>
            </a:pPr>
            <a:r>
              <a:rPr lang="en-US" sz="3200" b="0" dirty="0">
                <a:latin typeface="+mj-lt"/>
              </a:rPr>
              <a:t>@ Alexei </a:t>
            </a:r>
            <a:r>
              <a:rPr lang="en-US" sz="3200" b="0" dirty="0" err="1">
                <a:latin typeface="+mj-lt"/>
              </a:rPr>
              <a:t>Efros</a:t>
            </a:r>
            <a:endParaRPr sz="3200" b="0" dirty="0">
              <a:latin typeface="+mj-lt"/>
            </a:endParaRPr>
          </a:p>
        </p:txBody>
      </p:sp>
      <p:sp>
        <p:nvSpPr>
          <p:cNvPr id="15" name="Shape 129"/>
          <p:cNvSpPr/>
          <p:nvPr/>
        </p:nvSpPr>
        <p:spPr>
          <a:xfrm>
            <a:off x="6130508" y="4246658"/>
            <a:ext cx="2220372" cy="9136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200" b="0" dirty="0">
                <a:latin typeface="+mj-lt"/>
              </a:rPr>
              <a:t>Monet</a:t>
            </a:r>
            <a:endParaRPr sz="3200" b="0" dirty="0">
              <a:latin typeface="+mj-lt"/>
            </a:endParaRPr>
          </a:p>
        </p:txBody>
      </p:sp>
      <p:sp>
        <p:nvSpPr>
          <p:cNvPr id="19" name="Shape 129"/>
          <p:cNvSpPr/>
          <p:nvPr/>
        </p:nvSpPr>
        <p:spPr>
          <a:xfrm>
            <a:off x="10864780" y="4246658"/>
            <a:ext cx="2220372" cy="9136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200" b="0" dirty="0">
                <a:latin typeface="+mj-lt"/>
              </a:rPr>
              <a:t>Van Gogh</a:t>
            </a:r>
            <a:endParaRPr sz="3200" b="0" dirty="0">
              <a:latin typeface="+mj-lt"/>
            </a:endParaRPr>
          </a:p>
        </p:txBody>
      </p:sp>
      <p:sp>
        <p:nvSpPr>
          <p:cNvPr id="20" name="Shape 129"/>
          <p:cNvSpPr/>
          <p:nvPr/>
        </p:nvSpPr>
        <p:spPr>
          <a:xfrm>
            <a:off x="6113574" y="7560802"/>
            <a:ext cx="2220372" cy="9136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200" b="0" dirty="0">
                <a:latin typeface="+mj-lt"/>
              </a:rPr>
              <a:t>Cezanne</a:t>
            </a:r>
            <a:endParaRPr sz="3200" b="0" dirty="0">
              <a:latin typeface="+mj-lt"/>
            </a:endParaRPr>
          </a:p>
        </p:txBody>
      </p:sp>
      <p:sp>
        <p:nvSpPr>
          <p:cNvPr id="21" name="Shape 129"/>
          <p:cNvSpPr/>
          <p:nvPr/>
        </p:nvSpPr>
        <p:spPr>
          <a:xfrm>
            <a:off x="10847846" y="7593677"/>
            <a:ext cx="2220372" cy="9136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200" b="0" dirty="0">
                <a:latin typeface="+mj-lt"/>
              </a:rPr>
              <a:t>Ukiyo-e</a:t>
            </a:r>
            <a:endParaRPr sz="32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2962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179" y="565791"/>
            <a:ext cx="2577194" cy="165737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" name="TextBox 12"/>
          <p:cNvSpPr txBox="1"/>
          <p:nvPr/>
        </p:nvSpPr>
        <p:spPr>
          <a:xfrm>
            <a:off x="9448534" y="37708"/>
            <a:ext cx="1592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  <a:cs typeface="Times New Roman" panose="02020603050405020304" pitchFamily="18" charset="0"/>
              </a:rPr>
              <a:t>Cezanne</a:t>
            </a:r>
          </a:p>
        </p:txBody>
      </p:sp>
      <p:pic>
        <p:nvPicPr>
          <p:cNvPr id="19" name="Picture 20" descr="http://kancho.banatao.berkeley.edu:4000/images/style-transfer/cezanne/2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179" y="2420986"/>
            <a:ext cx="2577194" cy="16573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0" descr="http://kancho.banatao.berkeley.edu:4000/images/style-transfer/cezanne/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179" y="4276181"/>
            <a:ext cx="2577194" cy="18718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11759086" y="37708"/>
            <a:ext cx="2577194" cy="7965524"/>
            <a:chOff x="11759086" y="37708"/>
            <a:chExt cx="2577194" cy="79655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086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2320561" y="37708"/>
              <a:ext cx="14542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  <a:cs typeface="Times New Roman" panose="02020603050405020304" pitchFamily="18" charset="0"/>
                </a:rPr>
                <a:t>Ukiyo-e</a:t>
              </a:r>
            </a:p>
          </p:txBody>
        </p:sp>
        <p:pic>
          <p:nvPicPr>
            <p:cNvPr id="15" name="Picture 18" descr="http://kancho.banatao.berkeley.edu:4000/images/style-transfer/ukiyoe/20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8" descr="http://kancho.banatao.berkeley.edu:4000/images/style-transfer/ukiyoe/77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8" descr="http://kancho.banatao.berkeley.edu:4000/images/style-transfer/ukiyoe/1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3350367" y="37708"/>
            <a:ext cx="2577194" cy="7965524"/>
            <a:chOff x="3350367" y="37708"/>
            <a:chExt cx="2577194" cy="79655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367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985067" y="37708"/>
              <a:ext cx="13077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  <a:cs typeface="Times New Roman" panose="02020603050405020304" pitchFamily="18" charset="0"/>
                </a:rPr>
                <a:t>Monet</a:t>
              </a:r>
            </a:p>
          </p:txBody>
        </p:sp>
        <p:pic>
          <p:nvPicPr>
            <p:cNvPr id="16" name="Picture 14" descr="http://kancho.banatao.berkeley.edu:4000/images/style-transfer/monet/201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http://kancho.banatao.berkeley.edu:4000/images/style-transfer/monet/77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http://kancho.banatao.berkeley.edu:4000/images/style-transfer/monet/1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294120" y="37708"/>
            <a:ext cx="2577194" cy="7965524"/>
            <a:chOff x="294120" y="37708"/>
            <a:chExt cx="2577194" cy="79655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20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005476" y="37708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  <a:cs typeface="Times New Roman" panose="02020603050405020304" pitchFamily="18" charset="0"/>
                </a:rPr>
                <a:t>Input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</a:p>
          </p:txBody>
        </p:sp>
        <p:pic>
          <p:nvPicPr>
            <p:cNvPr id="17" name="Picture 12" descr="http://kancho.banatao.berkeley.edu:4000/images/style-transfer/original/201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http://kancho.banatao.berkeley.edu:4000/images/style-transfer/original/77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2" descr="http://kancho.banatao.berkeley.edu:4000/images/style-transfer/original/10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153273" y="37708"/>
            <a:ext cx="2577194" cy="7965524"/>
            <a:chOff x="6153273" y="37708"/>
            <a:chExt cx="2577194" cy="79655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273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6548227" y="37708"/>
              <a:ext cx="1787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  <a:cs typeface="Times New Roman" panose="02020603050405020304" pitchFamily="18" charset="0"/>
                </a:rPr>
                <a:t>Van Gogh</a:t>
              </a:r>
            </a:p>
          </p:txBody>
        </p:sp>
        <p:pic>
          <p:nvPicPr>
            <p:cNvPr id="18" name="Picture 16" descr="http://kancho.banatao.berkeley.edu:4000/images/style-transfer/vangogh/201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6" descr="http://kancho.banatao.berkeley.edu:4000/images/style-transfer/vangogh/77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6" descr="http://kancho.banatao.berkeley.edu:4000/images/style-transfer/vangogh/10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50" descr="http://kancho.banatao.berkeley.edu:4000/images/style-transfer/cezanne/10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179" y="6345859"/>
            <a:ext cx="2577194" cy="16573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>
            <a:off x="3106652" y="371820"/>
            <a:ext cx="0" cy="786384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5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Monet’s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paintings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photos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8444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asted-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79" y="1810544"/>
            <a:ext cx="6858000" cy="560230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" y="1810544"/>
            <a:ext cx="6858000" cy="56023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aesung89.github.io/cyclegan/images/monet-to-photo-512-small-idt/real_A/00367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" y="2033535"/>
            <a:ext cx="6858000" cy="51206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taesung89.github.io/cyclegan/images/monet-to-photo-512-small-idt/fake_B/00367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" y="2033535"/>
            <a:ext cx="6858000" cy="51206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Monet’s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paintings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photos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t="-8444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43" y="2033535"/>
            <a:ext cx="6710093" cy="51206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59" y="2033535"/>
            <a:ext cx="6710093" cy="51206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893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70" y="4474840"/>
            <a:ext cx="4928616" cy="35620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70" y="4474840"/>
            <a:ext cx="4928616" cy="35620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096" y="442392"/>
            <a:ext cx="4925147" cy="38953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2" name="pasted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096" y="442392"/>
            <a:ext cx="4925147" cy="38953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" name="Picture 26" descr="http://people.eecs.berkeley.edu/~taesung_park/up2p_results/summer2winter_yosemite/summer2winter_yosemite_256_final/latest_test/images/real_A/2012-05-17%2013:40:4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72" y="439670"/>
            <a:ext cx="5851362" cy="38911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http://people.eecs.berkeley.edu/~taesung_park/up2p_results/summer2winter_yosemite/summer2winter_yosemite_256_final/latest_test/images/fake_B/2012-05-17%2013:40:4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72" y="439670"/>
            <a:ext cx="5851361" cy="38911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http://people.eecs.berkeley.edu/~taesung_park/up2p_results/summer2winter_yosemite/summer2winter_yosemite_256_final/latest_test/images/real_B/2014-07-19%2016:10:1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72" y="4474840"/>
            <a:ext cx="5852160" cy="35620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ttp://people.eecs.berkeley.edu/~taesung_park/up2p_results/summer2winter_yosemite/summer2winter_yosemite_256_final/latest_test/images/fake_A/2014-07-19%2016:10:1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471" y="4474840"/>
            <a:ext cx="5851361" cy="35620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316" y="3203972"/>
            <a:ext cx="13215769" cy="1821656"/>
          </a:xfrm>
        </p:spPr>
        <p:txBody>
          <a:bodyPr>
            <a:noAutofit/>
          </a:bodyPr>
          <a:lstStyle/>
          <a:p>
            <a:r>
              <a:rPr lang="en-US" altLang="zh-CN" sz="10000" dirty="0"/>
              <a:t>Why</a:t>
            </a:r>
            <a:r>
              <a:rPr lang="zh-CN" altLang="en-US" sz="10000" dirty="0"/>
              <a:t> </a:t>
            </a:r>
            <a:r>
              <a:rPr lang="en-US" altLang="zh-CN" sz="10000" dirty="0"/>
              <a:t>CycleGAN</a:t>
            </a:r>
            <a:r>
              <a:rPr lang="zh-CN" altLang="en-US" sz="10000" dirty="0"/>
              <a:t> </a:t>
            </a:r>
            <a:r>
              <a:rPr lang="en-US" altLang="zh-CN" sz="10000" dirty="0"/>
              <a:t>works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85839100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Style</a:t>
            </a:r>
            <a:r>
              <a:rPr lang="zh-CN" altLang="en-US" sz="7200" dirty="0"/>
              <a:t> </a:t>
            </a:r>
            <a:r>
              <a:rPr lang="en-US" altLang="zh-CN" sz="7200" dirty="0"/>
              <a:t>and</a:t>
            </a:r>
            <a:r>
              <a:rPr lang="zh-CN" altLang="en-US" sz="7200" dirty="0"/>
              <a:t> </a:t>
            </a:r>
            <a:r>
              <a:rPr lang="en-US" altLang="zh-CN" sz="7200" dirty="0"/>
              <a:t>Content</a:t>
            </a:r>
            <a:r>
              <a:rPr lang="zh-CN" altLang="en-US" sz="7200" dirty="0"/>
              <a:t> </a:t>
            </a:r>
            <a:r>
              <a:rPr lang="en-US" altLang="zh-CN" sz="7200" dirty="0"/>
              <a:t>Separation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8" y="3095781"/>
            <a:ext cx="6426200" cy="355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912" y="6674642"/>
            <a:ext cx="662473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Separating Style and Content with </a:t>
            </a:r>
          </a:p>
          <a:p>
            <a:pPr algn="ctr"/>
            <a:r>
              <a:rPr lang="en-US" dirty="0"/>
              <a:t>Bilinear Models</a:t>
            </a:r>
            <a:endParaRPr lang="en-US" altLang="zh-CN" dirty="0"/>
          </a:p>
          <a:p>
            <a:pPr algn="ctr"/>
            <a:r>
              <a:rPr lang="en-US" altLang="zh-CN" dirty="0"/>
              <a:t>[</a:t>
            </a:r>
            <a:r>
              <a:rPr lang="en-US" dirty="0"/>
              <a:t>Tenenbaum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Freeman</a:t>
            </a:r>
            <a:r>
              <a:rPr lang="zh-CN" altLang="en-US" dirty="0"/>
              <a:t> </a:t>
            </a:r>
            <a:r>
              <a:rPr lang="en-US" altLang="zh-CN" dirty="0"/>
              <a:t>2000’]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6448" y="2951765"/>
            <a:ext cx="61206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68028" y="2463404"/>
            <a:ext cx="147752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Content</a:t>
            </a:r>
            <a:r>
              <a:rPr lang="zh-CN" altLang="en-US" dirty="0"/>
              <a:t> 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6448" y="2951765"/>
            <a:ext cx="0" cy="35714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-12486" y="4274595"/>
            <a:ext cx="630942" cy="82650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altLang="zh-CN" dirty="0"/>
              <a:t>Style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7912" y="4399950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84094" y="2674640"/>
            <a:ext cx="523822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Loss: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585036" y="4906888"/>
            <a:ext cx="690932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Cycle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  <a:r>
              <a:rPr lang="zh-CN" altLang="en-US" dirty="0"/>
              <a:t> </a:t>
            </a:r>
            <a:r>
              <a:rPr lang="en-US" altLang="zh-CN" dirty="0"/>
              <a:t>Loss:</a:t>
            </a:r>
            <a:r>
              <a:rPr lang="zh-CN" altLang="en-US" dirty="0"/>
              <a:t> </a:t>
            </a:r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94908" y="6661164"/>
            <a:ext cx="50179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Two</a:t>
            </a:r>
            <a:r>
              <a:rPr lang="zh-CN" altLang="en-US" sz="3200" dirty="0"/>
              <a:t> </a:t>
            </a:r>
            <a:r>
              <a:rPr lang="en-US" altLang="zh-CN" sz="3200" dirty="0"/>
              <a:t>empirical</a:t>
            </a:r>
            <a:r>
              <a:rPr lang="zh-CN" altLang="en-US" sz="3200" dirty="0"/>
              <a:t> </a:t>
            </a:r>
            <a:r>
              <a:rPr lang="en-US" altLang="zh-CN" sz="3200" dirty="0"/>
              <a:t>assumptions: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en-US" altLang="zh-CN" sz="3200" dirty="0"/>
              <a:t>-</a:t>
            </a:r>
            <a:r>
              <a:rPr lang="zh-CN" altLang="en-US" sz="3200" dirty="0"/>
              <a:t> </a:t>
            </a:r>
            <a:r>
              <a:rPr lang="en-US" altLang="zh-CN" sz="3200" dirty="0"/>
              <a:t>content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easy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keep.</a:t>
            </a:r>
          </a:p>
          <a:p>
            <a:r>
              <a:rPr lang="en-US" altLang="zh-CN" sz="3200" dirty="0"/>
              <a:t>-</a:t>
            </a:r>
            <a:r>
              <a:rPr lang="zh-CN" altLang="en-US" sz="3200" dirty="0"/>
              <a:t> </a:t>
            </a:r>
            <a:r>
              <a:rPr lang="en-US" altLang="zh-CN" sz="3200" dirty="0"/>
              <a:t>style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easy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change.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1973963" y="1712620"/>
            <a:ext cx="40556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00" dirty="0"/>
              <a:t>Paired</a:t>
            </a:r>
            <a:r>
              <a:rPr lang="zh-CN" altLang="en-US" sz="4200" dirty="0"/>
              <a:t> </a:t>
            </a:r>
            <a:r>
              <a:rPr lang="en-US" altLang="zh-CN" sz="4200" dirty="0"/>
              <a:t>Separation</a:t>
            </a:r>
            <a:endParaRPr lang="en-US" sz="4200" dirty="0"/>
          </a:p>
        </p:txBody>
      </p:sp>
      <p:sp>
        <p:nvSpPr>
          <p:cNvPr id="27" name="TextBox 26"/>
          <p:cNvSpPr txBox="1"/>
          <p:nvPr/>
        </p:nvSpPr>
        <p:spPr>
          <a:xfrm>
            <a:off x="8179296" y="1712620"/>
            <a:ext cx="47017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00" dirty="0"/>
              <a:t>Unpaired</a:t>
            </a:r>
            <a:r>
              <a:rPr lang="zh-CN" altLang="en-US" sz="4200" dirty="0"/>
              <a:t> </a:t>
            </a:r>
            <a:r>
              <a:rPr lang="en-US" altLang="zh-CN" sz="4200" dirty="0"/>
              <a:t>Separation</a:t>
            </a:r>
            <a:endParaRPr lang="en-US" sz="42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58" y="5470404"/>
            <a:ext cx="4902200" cy="127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908" y="3422879"/>
            <a:ext cx="5816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/>
      <p:bldP spid="21" grpId="0"/>
      <p:bldP spid="22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24" y="1457001"/>
            <a:ext cx="10027572" cy="67790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31520" y="82352"/>
            <a:ext cx="13167360" cy="1371600"/>
          </a:xfrm>
        </p:spPr>
        <p:txBody>
          <a:bodyPr>
            <a:normAutofit/>
          </a:bodyPr>
          <a:lstStyle/>
          <a:p>
            <a:r>
              <a:rPr lang="en-US" dirty="0"/>
              <a:t>Neural Style Transfer </a:t>
            </a:r>
            <a:r>
              <a:rPr lang="en-US" sz="4800" dirty="0"/>
              <a:t>[</a:t>
            </a:r>
            <a:r>
              <a:rPr lang="en-US" sz="4800" dirty="0" err="1"/>
              <a:t>Gatys</a:t>
            </a:r>
            <a:r>
              <a:rPr lang="en-US" sz="4800" dirty="0"/>
              <a:t> et al. 2015]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92"/>
          <a:stretch/>
        </p:blipFill>
        <p:spPr>
          <a:xfrm>
            <a:off x="9827378" y="4546848"/>
            <a:ext cx="4602121" cy="1440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686" y="6131023"/>
            <a:ext cx="28575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50740" y="1862916"/>
            <a:ext cx="507966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Style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Content: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indent="-457200">
              <a:buFontTx/>
              <a:buChar char="-"/>
            </a:pPr>
            <a:r>
              <a:rPr lang="en-US" altLang="zh-CN" dirty="0"/>
              <a:t>Content: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Style:</a:t>
            </a:r>
            <a:r>
              <a:rPr lang="zh-CN" altLang="en-US" dirty="0"/>
              <a:t> </a:t>
            </a:r>
            <a:r>
              <a:rPr lang="en-US" altLang="zh-CN" dirty="0"/>
              <a:t>Gram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losses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hard-coded.</a:t>
            </a:r>
          </a:p>
        </p:txBody>
      </p:sp>
    </p:spTree>
    <p:extLst>
      <p:ext uri="{BB962C8B-B14F-4D97-AF65-F5344CB8AC3E}">
        <p14:creationId xmlns:p14="http://schemas.microsoft.com/office/powerpoint/2010/main" val="67721078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837" y="16597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3495" y="165974"/>
            <a:ext cx="1772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Times New Roman" panose="02020603050405020304" pitchFamily="18" charset="0"/>
              </a:rPr>
              <a:t>Style Image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78991" y="165974"/>
            <a:ext cx="1408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Times New Roman" panose="02020603050405020304" pitchFamily="18" charset="0"/>
              </a:rPr>
              <a:t>CycleGAN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6134" y="165974"/>
            <a:ext cx="1842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Times New Roman" panose="02020603050405020304" pitchFamily="18" charset="0"/>
              </a:rPr>
              <a:t>Style image II</a:t>
            </a:r>
          </a:p>
        </p:txBody>
      </p:sp>
      <p:pic>
        <p:nvPicPr>
          <p:cNvPr id="8" name="Picture 6" descr="http://kancho.banatao.berkeley.edu:4000/images/style-transfer/original/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" y="627639"/>
            <a:ext cx="2816185" cy="3652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951606" y="586408"/>
            <a:ext cx="2816185" cy="3659610"/>
            <a:chOff x="7021286" y="709958"/>
            <a:chExt cx="2692089" cy="34983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286" y="709958"/>
              <a:ext cx="2692089" cy="349834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795" y="3124693"/>
              <a:ext cx="809651" cy="102758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2" name="Picture 11" descr="http://kancho.banatao.berkeley.edu:4000/images/style-transfer/vangogh/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323" y="586409"/>
            <a:ext cx="2816185" cy="3652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5859511" y="586408"/>
            <a:ext cx="2816184" cy="3659610"/>
            <a:chOff x="5586969" y="364443"/>
            <a:chExt cx="2692088" cy="34983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69" y="364443"/>
              <a:ext cx="2692088" cy="349834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478" y="3025303"/>
              <a:ext cx="809651" cy="8096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8491" y="586409"/>
            <a:ext cx="2810513" cy="3652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071298" y="165974"/>
            <a:ext cx="220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Times New Roman" panose="02020603050405020304" pitchFamily="18" charset="0"/>
              </a:rPr>
              <a:t>Entire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12458" y="4212700"/>
                <a:ext cx="34060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+mj-lt"/>
                    <a:cs typeface="Times New Roman" panose="02020603050405020304" pitchFamily="18" charset="0"/>
                  </a:rPr>
                  <a:t>Photo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3200" dirty="0">
                    <a:latin typeface="+mj-lt"/>
                    <a:cs typeface="Times New Roman" panose="02020603050405020304" pitchFamily="18" charset="0"/>
                  </a:rPr>
                  <a:t> Van Gogh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458" y="4212700"/>
                <a:ext cx="3405484" cy="584775"/>
              </a:xfrm>
              <a:prstGeom prst="rect">
                <a:avLst/>
              </a:prstGeom>
              <a:blipFill>
                <a:blip r:embed="rId9"/>
                <a:stretch>
                  <a:fillRect l="-4659" t="-12500" r="-35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" y="5518679"/>
            <a:ext cx="2812967" cy="22006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254" y="5518679"/>
            <a:ext cx="2812967" cy="22006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615" y="5511001"/>
            <a:ext cx="2812967" cy="22006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77" y="5518679"/>
            <a:ext cx="2812967" cy="22006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15" y="5518679"/>
            <a:ext cx="2812967" cy="22006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992851" y="7706489"/>
                <a:ext cx="26450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+mj-lt"/>
                    <a:cs typeface="Times New Roman" panose="02020603050405020304" pitchFamily="18" charset="0"/>
                  </a:rPr>
                  <a:t>horse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3200" dirty="0">
                    <a:latin typeface="+mj-lt"/>
                    <a:cs typeface="Times New Roman" panose="02020603050405020304" pitchFamily="18" charset="0"/>
                  </a:rPr>
                  <a:t> zebra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851" y="7706489"/>
                <a:ext cx="2644698" cy="584775"/>
              </a:xfrm>
              <a:prstGeom prst="rect">
                <a:avLst/>
              </a:prstGeom>
              <a:blipFill>
                <a:blip r:embed="rId15"/>
                <a:stretch>
                  <a:fillRect l="-5760" t="-12500" r="-5069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26" y="6961840"/>
            <a:ext cx="861112" cy="717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964" y="6961840"/>
            <a:ext cx="861112" cy="717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1025228" y="5093296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76699" y="5093296"/>
            <a:ext cx="1765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Times New Roman" panose="02020603050405020304" pitchFamily="18" charset="0"/>
              </a:rPr>
              <a:t>Style image 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80314" y="5093296"/>
            <a:ext cx="1408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Times New Roman" panose="02020603050405020304" pitchFamily="18" charset="0"/>
              </a:rPr>
              <a:t>CycleGAN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45990" y="5093296"/>
            <a:ext cx="1842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Times New Roman" panose="02020603050405020304" pitchFamily="18" charset="0"/>
              </a:rPr>
              <a:t>Style image II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73649" y="5093296"/>
            <a:ext cx="220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Times New Roman" panose="02020603050405020304" pitchFamily="18" charset="0"/>
              </a:rPr>
              <a:t>Entire collection</a:t>
            </a:r>
          </a:p>
        </p:txBody>
      </p:sp>
    </p:spTree>
    <p:extLst>
      <p:ext uri="{BB962C8B-B14F-4D97-AF65-F5344CB8AC3E}">
        <p14:creationId xmlns:p14="http://schemas.microsoft.com/office/powerpoint/2010/main" val="218267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7" grpId="0"/>
      <p:bldP spid="18" grpId="0"/>
      <p:bldP spid="26" grpId="0"/>
      <p:bldP spid="34" grpId="0"/>
      <p:bldP spid="3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2266322" y="248396"/>
            <a:ext cx="21553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Paired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690464" y="1227566"/>
            <a:ext cx="5307051" cy="7423738"/>
            <a:chOff x="157808" y="1937488"/>
            <a:chExt cx="4248472" cy="5980546"/>
          </a:xfrm>
        </p:grpSpPr>
        <p:grpSp>
          <p:nvGrpSpPr>
            <p:cNvPr id="63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81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4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78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5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75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6" name="1.jp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2.jpg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3.jpg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1.jpg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2.jpg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3.jpg"/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3578" tIns="53578" rIns="53578" bIns="5357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500" b="0" i="1" smtClean="0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750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72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3" name="pasted-image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4" name="pasted-image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091309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5400" dirty="0"/>
              <a:t>Cycle</a:t>
            </a:r>
            <a:r>
              <a:rPr lang="zh-CN" altLang="en-US" sz="5400" dirty="0"/>
              <a:t> </a:t>
            </a:r>
            <a:r>
              <a:rPr lang="en-US" altLang="zh-CN" sz="5400" dirty="0"/>
              <a:t>Loss</a:t>
            </a:r>
            <a:r>
              <a:rPr lang="zh-CN" altLang="en-US" sz="5400" dirty="0"/>
              <a:t> </a:t>
            </a:r>
            <a:r>
              <a:rPr lang="en-US" altLang="zh-CN" sz="5400" b="1" dirty="0"/>
              <a:t>upper</a:t>
            </a:r>
            <a:r>
              <a:rPr lang="zh-CN" altLang="en-US" sz="5400" dirty="0"/>
              <a:t> </a:t>
            </a:r>
            <a:r>
              <a:rPr lang="en-US" altLang="zh-CN" sz="5400" b="1" dirty="0"/>
              <a:t>bounds</a:t>
            </a:r>
            <a:r>
              <a:rPr lang="zh-CN" altLang="en-US" sz="5400" dirty="0"/>
              <a:t> </a:t>
            </a:r>
            <a:r>
              <a:rPr lang="en-US" altLang="zh-CN" sz="5400" dirty="0"/>
              <a:t>Conditional</a:t>
            </a:r>
            <a:r>
              <a:rPr lang="zh-CN" altLang="en-US" sz="5400" dirty="0"/>
              <a:t> </a:t>
            </a:r>
            <a:r>
              <a:rPr lang="en-US" altLang="zh-CN" sz="5400" dirty="0"/>
              <a:t>Entropy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1"/>
          <a:stretch/>
        </p:blipFill>
        <p:spPr>
          <a:xfrm>
            <a:off x="113763" y="1737043"/>
            <a:ext cx="7042585" cy="3384376"/>
          </a:xfrm>
        </p:spPr>
      </p:pic>
      <p:sp>
        <p:nvSpPr>
          <p:cNvPr id="6" name="TextBox 5"/>
          <p:cNvSpPr txBox="1"/>
          <p:nvPr/>
        </p:nvSpPr>
        <p:spPr>
          <a:xfrm flipH="1">
            <a:off x="8251304" y="2799559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Conditional</a:t>
            </a:r>
            <a:r>
              <a:rPr lang="zh-CN" altLang="en-US" sz="3600" dirty="0"/>
              <a:t> </a:t>
            </a:r>
            <a:r>
              <a:rPr lang="en-US" altLang="zh-CN" sz="3600" dirty="0"/>
              <a:t>Entropy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81" y="3445890"/>
            <a:ext cx="6121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132" y="7275493"/>
            <a:ext cx="13352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“ALICE: Towards Understanding Adversarial Learning for Joint Distribution Matching”</a:t>
            </a:r>
            <a:r>
              <a:rPr lang="zh-CN" altLang="en-US" sz="2800" dirty="0"/>
              <a:t> </a:t>
            </a:r>
            <a:r>
              <a:rPr lang="en-US" altLang="zh-CN" sz="2800" dirty="0"/>
              <a:t>[Li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</a:t>
            </a:r>
            <a:r>
              <a:rPr lang="zh-CN" altLang="en-US" sz="2800" dirty="0"/>
              <a:t> </a:t>
            </a:r>
            <a:r>
              <a:rPr lang="en-US" altLang="zh-CN" sz="2800" dirty="0"/>
              <a:t>NIPS</a:t>
            </a:r>
            <a:r>
              <a:rPr lang="zh-CN" altLang="en-US" sz="2800" dirty="0"/>
              <a:t> </a:t>
            </a:r>
            <a:r>
              <a:rPr lang="en-US" altLang="zh-CN" sz="2800" dirty="0"/>
              <a:t>2017].</a:t>
            </a:r>
            <a:r>
              <a:rPr lang="zh-CN" altLang="en-US" sz="2800" dirty="0"/>
              <a:t> </a:t>
            </a:r>
            <a:r>
              <a:rPr lang="en-US" altLang="zh-CN" sz="2800" dirty="0"/>
              <a:t>Also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[</a:t>
            </a:r>
            <a:r>
              <a:rPr lang="en-US" altLang="zh-CN" sz="2800" dirty="0" err="1"/>
              <a:t>Tiao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</a:t>
            </a:r>
            <a:r>
              <a:rPr lang="zh-CN" altLang="en-US" sz="2800" dirty="0"/>
              <a:t> </a:t>
            </a:r>
            <a:r>
              <a:rPr lang="en-US" altLang="zh-CN" sz="2800" dirty="0"/>
              <a:t>2018]</a:t>
            </a:r>
            <a:r>
              <a:rPr lang="zh-CN" altLang="en-US" sz="2800" dirty="0"/>
              <a:t> </a:t>
            </a:r>
            <a:r>
              <a:rPr lang="en-US" altLang="zh-CN" sz="2800" dirty="0"/>
              <a:t>“CycleGAN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zh-CN" altLang="en-US" sz="2800" dirty="0"/>
              <a:t> </a:t>
            </a:r>
            <a:r>
              <a:rPr lang="en-US" sz="2800" dirty="0"/>
              <a:t>Approximate Bayesian Inference</a:t>
            </a:r>
            <a:r>
              <a:rPr lang="en-US" altLang="zh-CN" sz="2800" dirty="0"/>
              <a:t>”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472288" y="5209038"/>
            <a:ext cx="0" cy="5040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4440" y="5826149"/>
            <a:ext cx="1995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High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Conditional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Entropy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07336" y="5916493"/>
            <a:ext cx="1995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B050"/>
                </a:solidFill>
              </a:rPr>
              <a:t>Low</a:t>
            </a:r>
          </a:p>
          <a:p>
            <a:pPr algn="ctr"/>
            <a:r>
              <a:rPr lang="en-US" altLang="zh-CN" sz="2800" dirty="0">
                <a:solidFill>
                  <a:srgbClr val="00B050"/>
                </a:solidFill>
              </a:rPr>
              <a:t>Conditional</a:t>
            </a:r>
            <a:r>
              <a:rPr lang="zh-CN" altLang="en-US" sz="2800" dirty="0">
                <a:solidFill>
                  <a:srgbClr val="00B050"/>
                </a:solidFill>
              </a:rPr>
              <a:t> </a:t>
            </a:r>
            <a:r>
              <a:rPr lang="en-US" altLang="zh-CN" sz="2800" dirty="0">
                <a:solidFill>
                  <a:srgbClr val="00B050"/>
                </a:solidFill>
              </a:rPr>
              <a:t>Entropy</a:t>
            </a:r>
            <a:endParaRPr lang="en-US" sz="2800" dirty="0">
              <a:solidFill>
                <a:srgbClr val="00B05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35056" y="5112482"/>
            <a:ext cx="2117819" cy="705409"/>
            <a:chOff x="3635056" y="5112482"/>
            <a:chExt cx="2117819" cy="705409"/>
          </a:xfrm>
        </p:grpSpPr>
        <p:cxnSp>
          <p:nvCxnSpPr>
            <p:cNvPr id="10" name="Straight Arrow Connector 9"/>
            <p:cNvCxnSpPr>
              <a:stCxn id="4" idx="2"/>
            </p:cNvCxnSpPr>
            <p:nvPr/>
          </p:nvCxnSpPr>
          <p:spPr>
            <a:xfrm>
              <a:off x="3635056" y="5121419"/>
              <a:ext cx="1120009" cy="69647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790751" y="5112482"/>
              <a:ext cx="962124" cy="69089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20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5400" dirty="0"/>
              <a:t>Cycle</a:t>
            </a:r>
            <a:r>
              <a:rPr lang="zh-CN" altLang="en-US" sz="5400" dirty="0"/>
              <a:t> </a:t>
            </a:r>
            <a:r>
              <a:rPr lang="en-US" altLang="zh-CN" sz="5400" dirty="0"/>
              <a:t>Loss</a:t>
            </a:r>
            <a:r>
              <a:rPr lang="zh-CN" altLang="en-US" sz="5400" dirty="0"/>
              <a:t> </a:t>
            </a:r>
            <a:r>
              <a:rPr lang="en-US" altLang="zh-CN" sz="5400" b="1" dirty="0"/>
              <a:t>upper</a:t>
            </a:r>
            <a:r>
              <a:rPr lang="zh-CN" altLang="en-US" sz="5400" dirty="0"/>
              <a:t> </a:t>
            </a:r>
            <a:r>
              <a:rPr lang="en-US" altLang="zh-CN" sz="5400" b="1" dirty="0"/>
              <a:t>bounds</a:t>
            </a:r>
            <a:r>
              <a:rPr lang="zh-CN" altLang="en-US" sz="5400" dirty="0"/>
              <a:t> </a:t>
            </a:r>
            <a:r>
              <a:rPr lang="en-US" altLang="zh-CN" sz="5400" dirty="0"/>
              <a:t>Conditional</a:t>
            </a:r>
            <a:r>
              <a:rPr lang="zh-CN" altLang="en-US" sz="5400" dirty="0"/>
              <a:t> </a:t>
            </a:r>
            <a:r>
              <a:rPr lang="en-US" altLang="zh-CN" sz="5400" dirty="0"/>
              <a:t>Entropy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1"/>
          <a:stretch/>
        </p:blipFill>
        <p:spPr>
          <a:xfrm>
            <a:off x="113763" y="1737043"/>
            <a:ext cx="7042585" cy="33843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/>
        </p:blipFill>
        <p:spPr>
          <a:xfrm>
            <a:off x="-29616" y="5245483"/>
            <a:ext cx="14630400" cy="2016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8251304" y="2799559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Conditional</a:t>
            </a:r>
            <a:r>
              <a:rPr lang="zh-CN" altLang="en-US" sz="3600" dirty="0"/>
              <a:t> </a:t>
            </a:r>
            <a:r>
              <a:rPr lang="en-US" altLang="zh-CN" sz="3600" dirty="0"/>
              <a:t>Entropy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81" y="3445890"/>
            <a:ext cx="6121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132" y="7275493"/>
            <a:ext cx="13352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“ALICE: Towards Understanding Adversarial Learning for Joint Distribution Matching”</a:t>
            </a:r>
            <a:r>
              <a:rPr lang="zh-CN" altLang="en-US" sz="2800" dirty="0"/>
              <a:t> </a:t>
            </a:r>
            <a:r>
              <a:rPr lang="en-US" altLang="zh-CN" sz="2800" dirty="0"/>
              <a:t>[Li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</a:t>
            </a:r>
            <a:r>
              <a:rPr lang="zh-CN" altLang="en-US" sz="2800" dirty="0"/>
              <a:t> </a:t>
            </a:r>
            <a:r>
              <a:rPr lang="en-US" altLang="zh-CN" sz="2800" dirty="0"/>
              <a:t>NIPS</a:t>
            </a:r>
            <a:r>
              <a:rPr lang="zh-CN" altLang="en-US" sz="2800" dirty="0"/>
              <a:t> </a:t>
            </a:r>
            <a:r>
              <a:rPr lang="en-US" altLang="zh-CN" sz="2800" dirty="0"/>
              <a:t>2017].</a:t>
            </a:r>
            <a:r>
              <a:rPr lang="zh-CN" altLang="en-US" sz="2800" dirty="0"/>
              <a:t> </a:t>
            </a:r>
            <a:r>
              <a:rPr lang="en-US" altLang="zh-CN" sz="2800" dirty="0"/>
              <a:t>Also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[</a:t>
            </a:r>
            <a:r>
              <a:rPr lang="en-US" altLang="zh-CN" sz="2800" dirty="0" err="1"/>
              <a:t>Tiao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</a:t>
            </a:r>
            <a:r>
              <a:rPr lang="zh-CN" altLang="en-US" sz="2800" dirty="0"/>
              <a:t> </a:t>
            </a:r>
            <a:r>
              <a:rPr lang="en-US" altLang="zh-CN" sz="2800" dirty="0"/>
              <a:t>2018]</a:t>
            </a:r>
            <a:r>
              <a:rPr lang="zh-CN" altLang="en-US" sz="2800" dirty="0"/>
              <a:t> </a:t>
            </a:r>
            <a:r>
              <a:rPr lang="en-US" altLang="zh-CN" sz="2800" dirty="0"/>
              <a:t>“CycleGAN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zh-CN" altLang="en-US" sz="2800" dirty="0"/>
              <a:t> </a:t>
            </a:r>
            <a:r>
              <a:rPr lang="en-US" sz="2800" dirty="0"/>
              <a:t>Approximate Bayesian Inference</a:t>
            </a:r>
            <a:r>
              <a:rPr lang="en-US" altLang="zh-CN" sz="2800" dirty="0"/>
              <a:t>”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13763" y="5915000"/>
            <a:ext cx="1512805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70985" y="6531088"/>
            <a:ext cx="432048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19456" y="6531088"/>
            <a:ext cx="1944216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88" y="1946550"/>
            <a:ext cx="6512726" cy="24741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88" y="4400141"/>
            <a:ext cx="6512726" cy="24482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9921" y="5299701"/>
            <a:ext cx="2846967" cy="64915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4800" dirty="0" err="1"/>
              <a:t>PyTorch</a:t>
            </a:r>
            <a:endParaRPr lang="en-US" sz="4800" dirty="0"/>
          </a:p>
        </p:txBody>
      </p:sp>
      <p:sp>
        <p:nvSpPr>
          <p:cNvPr id="10" name="TextBox 9"/>
          <p:cNvSpPr txBox="1"/>
          <p:nvPr/>
        </p:nvSpPr>
        <p:spPr>
          <a:xfrm>
            <a:off x="2137636" y="2768150"/>
            <a:ext cx="1891536" cy="830997"/>
          </a:xfrm>
          <a:prstGeom prst="rect">
            <a:avLst/>
          </a:prstGeom>
          <a:noFill/>
          <a:ln w="762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/>
              <a:t>Torch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04928" y="6751801"/>
            <a:ext cx="10420545" cy="1323439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20+</a:t>
            </a:r>
            <a:r>
              <a:rPr lang="zh-CN" altLang="en-US" sz="4000" dirty="0"/>
              <a:t> </a:t>
            </a:r>
            <a:r>
              <a:rPr lang="en-US" altLang="zh-CN" sz="4000" dirty="0"/>
              <a:t>implementations</a:t>
            </a:r>
            <a:r>
              <a:rPr lang="zh-CN" altLang="en-US" sz="4000" dirty="0"/>
              <a:t> </a:t>
            </a:r>
            <a:r>
              <a:rPr lang="en-US" altLang="zh-CN" sz="4000" dirty="0"/>
              <a:t>by</a:t>
            </a:r>
            <a:r>
              <a:rPr lang="zh-CN" altLang="en-US" sz="4000" dirty="0"/>
              <a:t> </a:t>
            </a:r>
            <a:r>
              <a:rPr lang="en-US" altLang="zh-CN" sz="4000" dirty="0"/>
              <a:t>researchers/developers: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pPr marL="571500" indent="-571500">
              <a:buFont typeface="Arial" charset="0"/>
              <a:buChar char="•"/>
            </a:pPr>
            <a:r>
              <a:rPr lang="en-US" altLang="zh-CN" sz="4000" dirty="0" err="1"/>
              <a:t>Tensorflow</a:t>
            </a:r>
            <a:r>
              <a:rPr lang="en-US" altLang="zh-CN" sz="4000" dirty="0"/>
              <a:t>,</a:t>
            </a:r>
            <a:r>
              <a:rPr lang="zh-CN" altLang="en-US" sz="4000" dirty="0"/>
              <a:t> </a:t>
            </a:r>
            <a:r>
              <a:rPr lang="en-US" altLang="zh-CN" sz="4000" dirty="0" err="1"/>
              <a:t>Chainer</a:t>
            </a:r>
            <a:r>
              <a:rPr lang="en-US" altLang="zh-CN" sz="4000" dirty="0"/>
              <a:t>,</a:t>
            </a:r>
            <a:r>
              <a:rPr lang="zh-CN" altLang="en-US" sz="4000" dirty="0"/>
              <a:t> </a:t>
            </a:r>
            <a:r>
              <a:rPr lang="en-US" altLang="zh-CN" sz="4000" dirty="0" err="1"/>
              <a:t>mxnet</a:t>
            </a:r>
            <a:r>
              <a:rPr lang="en-US" altLang="zh-CN" sz="4000" dirty="0"/>
              <a:t>,</a:t>
            </a:r>
            <a:r>
              <a:rPr lang="zh-CN" altLang="en-US" sz="4000" dirty="0"/>
              <a:t> </a:t>
            </a:r>
            <a:r>
              <a:rPr lang="en-US" altLang="zh-CN" sz="4000" dirty="0" err="1"/>
              <a:t>Lasagne</a:t>
            </a:r>
            <a:r>
              <a:rPr lang="en-US" altLang="zh-CN" sz="4000" dirty="0"/>
              <a:t>,</a:t>
            </a:r>
            <a:r>
              <a:rPr lang="zh-CN" altLang="en-US" sz="4000" dirty="0"/>
              <a:t> </a:t>
            </a:r>
            <a:r>
              <a:rPr lang="en-US" altLang="zh-CN" sz="4000" dirty="0" err="1"/>
              <a:t>Keras</a:t>
            </a:r>
            <a:r>
              <a:rPr lang="mr-IN" altLang="zh-CN" sz="4000" dirty="0"/>
              <a:t>…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4343" y="362833"/>
            <a:ext cx="93017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400" dirty="0"/>
              <a:t>CycleGAN implementations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27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0"/>
    </mc:Choice>
    <mc:Fallback xmlns="">
      <p:transition spd="slow" advTm="7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CycleGAN at</a:t>
            </a:r>
            <a:r>
              <a:rPr lang="zh-CN" altLang="en-US" sz="7200" dirty="0"/>
              <a:t> </a:t>
            </a:r>
            <a:r>
              <a:rPr lang="en-US" altLang="zh-CN" sz="7200" dirty="0"/>
              <a:t>School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Taught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Stanford,</a:t>
            </a:r>
            <a:r>
              <a:rPr lang="zh-CN" altLang="en-US" sz="3600" dirty="0"/>
              <a:t> </a:t>
            </a:r>
            <a:r>
              <a:rPr lang="en-US" altLang="zh-CN" sz="3600" dirty="0"/>
              <a:t>UC</a:t>
            </a:r>
            <a:r>
              <a:rPr lang="zh-CN" altLang="en-US" sz="3600" dirty="0"/>
              <a:t> </a:t>
            </a:r>
            <a:r>
              <a:rPr lang="en-US" altLang="zh-CN" sz="3600" dirty="0"/>
              <a:t>Berkeley,</a:t>
            </a:r>
            <a:r>
              <a:rPr lang="zh-CN" altLang="en-US" sz="3600" dirty="0"/>
              <a:t> </a:t>
            </a:r>
            <a:r>
              <a:rPr lang="en-US" altLang="zh-CN" sz="3600" dirty="0" err="1"/>
              <a:t>UoT</a:t>
            </a:r>
            <a:r>
              <a:rPr lang="en-US" altLang="zh-CN" sz="3600" dirty="0"/>
              <a:t>,</a:t>
            </a:r>
            <a:r>
              <a:rPr lang="zh-CN" altLang="en-US" sz="3600" dirty="0"/>
              <a:t> </a:t>
            </a:r>
            <a:r>
              <a:rPr lang="en-US" altLang="zh-CN" sz="3600" dirty="0" err="1"/>
              <a:t>Udacity</a:t>
            </a:r>
            <a:r>
              <a:rPr lang="en-US" altLang="zh-CN" sz="3600" dirty="0"/>
              <a:t>,</a:t>
            </a:r>
            <a:r>
              <a:rPr lang="zh-CN" altLang="en-US" sz="3600" dirty="0"/>
              <a:t> </a:t>
            </a:r>
            <a:r>
              <a:rPr lang="en-US" altLang="zh-CN" sz="3600" dirty="0" err="1"/>
              <a:t>FastAI</a:t>
            </a:r>
            <a:r>
              <a:rPr lang="en-US" altLang="zh-CN" sz="3600" dirty="0"/>
              <a:t>,</a:t>
            </a:r>
            <a:r>
              <a:rPr lang="zh-CN" altLang="en-US" sz="3600" dirty="0"/>
              <a:t> </a:t>
            </a:r>
            <a:r>
              <a:rPr lang="en-US" altLang="zh-CN" sz="3600" dirty="0"/>
              <a:t>etc.</a:t>
            </a:r>
          </a:p>
          <a:p>
            <a:r>
              <a:rPr lang="en-US" altLang="zh-CN" sz="3600" dirty="0"/>
              <a:t>C</a:t>
            </a:r>
            <a:r>
              <a:rPr lang="en-US" sz="3600" dirty="0"/>
              <a:t>ourse assignment </a:t>
            </a:r>
            <a:r>
              <a:rPr lang="en-US" sz="3600" dirty="0">
                <a:hlinkClick r:id="rId3"/>
              </a:rPr>
              <a:t>code</a:t>
            </a:r>
            <a:r>
              <a:rPr lang="en-US" sz="3600" dirty="0"/>
              <a:t> and </a:t>
            </a:r>
            <a:r>
              <a:rPr lang="en-US" sz="3600" dirty="0">
                <a:hlinkClick r:id="rId4"/>
              </a:rPr>
              <a:t>handout</a:t>
            </a:r>
            <a:r>
              <a:rPr lang="en-US" sz="3600" dirty="0"/>
              <a:t> designed by Prof. </a:t>
            </a:r>
            <a:r>
              <a:rPr lang="en-US" sz="3600" dirty="0">
                <a:hlinkClick r:id="rId5"/>
              </a:rPr>
              <a:t>Roger Grosse</a:t>
            </a:r>
            <a:r>
              <a:rPr lang="en-US" sz="3600" dirty="0"/>
              <a:t> for </a:t>
            </a:r>
            <a:r>
              <a:rPr lang="en-US" sz="3600" dirty="0">
                <a:hlinkClick r:id="rId6"/>
              </a:rPr>
              <a:t>CSC321</a:t>
            </a:r>
            <a:r>
              <a:rPr lang="en-US" sz="3600" dirty="0"/>
              <a:t> “Intro to Neural Networks and Machine Learning” at</a:t>
            </a:r>
            <a:r>
              <a:rPr lang="zh-CN" altLang="en-US" sz="3600" dirty="0"/>
              <a:t> </a:t>
            </a:r>
            <a:r>
              <a:rPr lang="en-US" sz="3600" b="1" dirty="0"/>
              <a:t>University of Toronto</a:t>
            </a:r>
            <a:r>
              <a:rPr lang="en-US" altLang="zh-CN" sz="3600" dirty="0"/>
              <a:t>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76"/>
          <a:stretch/>
        </p:blipFill>
        <p:spPr>
          <a:xfrm>
            <a:off x="1009448" y="4363877"/>
            <a:ext cx="6305752" cy="3865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36" y="4488499"/>
            <a:ext cx="6997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316" y="3203972"/>
            <a:ext cx="13215769" cy="1821656"/>
          </a:xfrm>
        </p:spPr>
        <p:txBody>
          <a:bodyPr>
            <a:noAutofit/>
          </a:bodyPr>
          <a:lstStyle/>
          <a:p>
            <a:r>
              <a:rPr lang="en-US" altLang="zh-CN" sz="10000" dirty="0"/>
              <a:t>Applications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205967177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CG2Real: GTA5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real </a:t>
                </a:r>
                <a:r>
                  <a:rPr lang="en-US" dirty="0" err="1"/>
                  <a:t>streetview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8444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582547" y="7765872"/>
            <a:ext cx="507478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Inspired by [Johnson et al. 2011]</a:t>
            </a:r>
          </a:p>
        </p:txBody>
      </p:sp>
      <p:pic>
        <p:nvPicPr>
          <p:cNvPr id="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36" y="1485402"/>
            <a:ext cx="6165851" cy="305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http://kancho.banatao.berkeley.edu:4000/images/gta-to-cityscapes-1024/2_cityscapes/00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13" y="1485402"/>
            <a:ext cx="6165851" cy="306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http://kancho.banatao.berkeley.edu:4000/images/gta-to-cityscapes-1024/1_gta/020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36" y="4631073"/>
            <a:ext cx="6165851" cy="305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kancho.banatao.berkeley.edu:4000/images/gta-to-cityscapes-1024/2_cityscapes/020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13" y="4625637"/>
            <a:ext cx="6165851" cy="306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03001" y="7711929"/>
            <a:ext cx="237392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GTA5 CG Input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06290" y="7711929"/>
            <a:ext cx="126829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0564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Real2CG: real </a:t>
                </a:r>
                <a:r>
                  <a:rPr lang="en-US" dirty="0" err="1"/>
                  <a:t>streetview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GTA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8444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66" y="1522512"/>
            <a:ext cx="12693469" cy="6358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2712" y="7752655"/>
            <a:ext cx="250408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Cityscape 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91464" y="7752655"/>
            <a:ext cx="126829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50633"/>
          <a:stretch/>
        </p:blipFill>
        <p:spPr>
          <a:xfrm>
            <a:off x="968466" y="1522512"/>
            <a:ext cx="6266342" cy="635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6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23932" y="7714869"/>
            <a:ext cx="840646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[Richter*, </a:t>
            </a:r>
            <a:r>
              <a:rPr lang="en-US" dirty="0" err="1"/>
              <a:t>Vineet</a:t>
            </a:r>
            <a:r>
              <a:rPr lang="zh-CN" altLang="en-US" dirty="0"/>
              <a:t>* </a:t>
            </a:r>
            <a:r>
              <a:rPr lang="en-US" dirty="0"/>
              <a:t>et al. 2016]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 err="1"/>
              <a:t>Krähenbühl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2018]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145" y="948503"/>
            <a:ext cx="11434111" cy="6332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0784" y="7139136"/>
            <a:ext cx="21176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GTA5 </a:t>
            </a:r>
            <a:r>
              <a:rPr lang="en-US" altLang="zh-CN" dirty="0"/>
              <a:t>images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55360" y="7139136"/>
            <a:ext cx="321568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 labels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70878" y="226368"/>
            <a:ext cx="628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Synthetic</a:t>
            </a:r>
            <a:r>
              <a:rPr lang="zh-CN" altLang="en-US" sz="4000" dirty="0"/>
              <a:t> </a:t>
            </a:r>
            <a:r>
              <a:rPr lang="en-US" altLang="zh-CN" sz="4000" dirty="0"/>
              <a:t>Data</a:t>
            </a:r>
            <a:r>
              <a:rPr lang="zh-CN" altLang="en-US" sz="4000" dirty="0"/>
              <a:t> </a:t>
            </a:r>
            <a:r>
              <a:rPr lang="en-US" altLang="zh-CN" sz="4000" dirty="0"/>
              <a:t>as</a:t>
            </a:r>
            <a:r>
              <a:rPr lang="zh-CN" altLang="en-US" sz="4000" dirty="0"/>
              <a:t> </a:t>
            </a:r>
            <a:r>
              <a:rPr lang="en-US" altLang="zh-CN" sz="4000" dirty="0"/>
              <a:t>Supervision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9168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Domain Adaptation with </a:t>
            </a:r>
            <a:r>
              <a:rPr lang="en-US" dirty="0" err="1"/>
              <a:t>CycleGAN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37886" y="7645347"/>
            <a:ext cx="1013258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Judy</a:t>
            </a:r>
            <a:r>
              <a:rPr lang="zh-CN" altLang="en-US" dirty="0"/>
              <a:t> </a:t>
            </a:r>
            <a:r>
              <a:rPr lang="en-US" altLang="zh-CN" dirty="0"/>
              <a:t>Hoffman’s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14:30 “Adversarial Domain Adaptation”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921296" y="4941223"/>
          <a:ext cx="12787808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0943">
                  <a:extLst>
                    <a:ext uri="{9D8B030D-6E8A-4147-A177-3AD203B41FA5}">
                      <a16:colId xmlns:a16="http://schemas.microsoft.com/office/drawing/2014/main" val="4055343204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4238815013"/>
                    </a:ext>
                  </a:extLst>
                </a:gridCol>
                <a:gridCol w="3888433">
                  <a:extLst>
                    <a:ext uri="{9D8B030D-6E8A-4147-A177-3AD203B41FA5}">
                      <a16:colId xmlns:a16="http://schemas.microsoft.com/office/drawing/2014/main" val="1727670133"/>
                    </a:ext>
                  </a:extLst>
                </a:gridCol>
              </a:tblGrid>
              <a:tr h="5127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meanIOU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Per-pixel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994070"/>
                  </a:ext>
                </a:extLst>
              </a:tr>
              <a:tr h="529394">
                <a:tc>
                  <a:txBody>
                    <a:bodyPr/>
                    <a:lstStyle/>
                    <a:p>
                      <a:r>
                        <a:rPr lang="en-US" dirty="0"/>
                        <a:t>Oracle (Train and test on Real)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463940"/>
                  </a:ext>
                </a:extLst>
              </a:tr>
              <a:tr h="529394">
                <a:tc>
                  <a:txBody>
                    <a:bodyPr/>
                    <a:lstStyle/>
                    <a:p>
                      <a:r>
                        <a:rPr lang="en-US" dirty="0"/>
                        <a:t>Train on CG, test on 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4041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448" y="1922545"/>
            <a:ext cx="3672408" cy="212687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21296" y="1810545"/>
            <a:ext cx="6588118" cy="219456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59692" y="3970784"/>
            <a:ext cx="39113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Train on </a:t>
            </a:r>
            <a:r>
              <a:rPr lang="en-US" altLang="zh-CN" sz="3800" dirty="0"/>
              <a:t>GTA5</a:t>
            </a:r>
            <a:r>
              <a:rPr lang="zh-CN" altLang="en-US" sz="3800" dirty="0"/>
              <a:t> </a:t>
            </a:r>
            <a:r>
              <a:rPr lang="en-US" sz="3800" dirty="0"/>
              <a:t>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458448" y="1810545"/>
            <a:ext cx="3672408" cy="219456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59416" y="3970784"/>
            <a:ext cx="407047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Test on real images</a:t>
            </a:r>
          </a:p>
        </p:txBody>
      </p:sp>
      <p:pic>
        <p:nvPicPr>
          <p:cNvPr id="1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778" y="2012164"/>
            <a:ext cx="3888432" cy="19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Domain Adaptation with </a:t>
            </a:r>
            <a:r>
              <a:rPr lang="en-US" dirty="0" err="1"/>
              <a:t>CycleGAN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37886" y="7645347"/>
            <a:ext cx="1013258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Judy</a:t>
            </a:r>
            <a:r>
              <a:rPr lang="zh-CN" altLang="en-US" dirty="0"/>
              <a:t> </a:t>
            </a:r>
            <a:r>
              <a:rPr lang="en-US" altLang="zh-CN" dirty="0"/>
              <a:t>Hoffman’s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14:30 “Adversarial Domain Adaptation”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921296" y="4941223"/>
          <a:ext cx="1278780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0943">
                  <a:extLst>
                    <a:ext uri="{9D8B030D-6E8A-4147-A177-3AD203B41FA5}">
                      <a16:colId xmlns:a16="http://schemas.microsoft.com/office/drawing/2014/main" val="4055343204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4238815013"/>
                    </a:ext>
                  </a:extLst>
                </a:gridCol>
                <a:gridCol w="3888433">
                  <a:extLst>
                    <a:ext uri="{9D8B030D-6E8A-4147-A177-3AD203B41FA5}">
                      <a16:colId xmlns:a16="http://schemas.microsoft.com/office/drawing/2014/main" val="1727670133"/>
                    </a:ext>
                  </a:extLst>
                </a:gridCol>
              </a:tblGrid>
              <a:tr h="5127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meanIOU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Per-pixel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994070"/>
                  </a:ext>
                </a:extLst>
              </a:tr>
              <a:tr h="529394">
                <a:tc>
                  <a:txBody>
                    <a:bodyPr/>
                    <a:lstStyle/>
                    <a:p>
                      <a:r>
                        <a:rPr lang="en-US" dirty="0"/>
                        <a:t>Oracle (Train and test on Real)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463940"/>
                  </a:ext>
                </a:extLst>
              </a:tr>
              <a:tr h="529394">
                <a:tc>
                  <a:txBody>
                    <a:bodyPr/>
                    <a:lstStyle/>
                    <a:p>
                      <a:r>
                        <a:rPr lang="en-US" dirty="0"/>
                        <a:t>Train on CG, test on 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40413"/>
                  </a:ext>
                </a:extLst>
              </a:tr>
              <a:tr h="529394">
                <a:tc>
                  <a:txBody>
                    <a:bodyPr/>
                    <a:lstStyle/>
                    <a:p>
                      <a:r>
                        <a:rPr lang="en-US" dirty="0"/>
                        <a:t>FCN in the wild [</a:t>
                      </a:r>
                      <a:r>
                        <a:rPr lang="en-US" altLang="zh-CN" dirty="0"/>
                        <a:t>Previous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STOA]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6935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448" y="1922545"/>
            <a:ext cx="3672408" cy="212687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21296" y="1810545"/>
            <a:ext cx="6588118" cy="219456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78496" y="3970784"/>
            <a:ext cx="648472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800" dirty="0"/>
              <a:t>GTA5</a:t>
            </a:r>
            <a:r>
              <a:rPr lang="zh-CN" altLang="en-US" sz="3800" dirty="0"/>
              <a:t> </a:t>
            </a:r>
            <a:r>
              <a:rPr lang="en-US" altLang="zh-CN" sz="3800" dirty="0"/>
              <a:t>data</a:t>
            </a:r>
            <a:r>
              <a:rPr lang="zh-CN" altLang="en-US" sz="3800" dirty="0"/>
              <a:t> </a:t>
            </a:r>
            <a:r>
              <a:rPr lang="en-US" altLang="zh-CN" sz="3800" dirty="0"/>
              <a:t>+</a:t>
            </a:r>
            <a:r>
              <a:rPr lang="zh-CN" altLang="en-US" sz="3800" dirty="0"/>
              <a:t> </a:t>
            </a:r>
            <a:r>
              <a:rPr lang="en-US" altLang="zh-CN" sz="3800" dirty="0"/>
              <a:t>Domain</a:t>
            </a:r>
            <a:r>
              <a:rPr lang="zh-CN" altLang="en-US" sz="3800" dirty="0"/>
              <a:t> </a:t>
            </a:r>
            <a:r>
              <a:rPr lang="en-US" altLang="zh-CN" sz="3800" dirty="0"/>
              <a:t>adaptation</a:t>
            </a:r>
            <a:endParaRPr lang="en-US" sz="3800" dirty="0"/>
          </a:p>
        </p:txBody>
      </p:sp>
      <p:sp>
        <p:nvSpPr>
          <p:cNvPr id="11" name="Rounded Rectangle 10"/>
          <p:cNvSpPr/>
          <p:nvPr/>
        </p:nvSpPr>
        <p:spPr>
          <a:xfrm>
            <a:off x="9458448" y="1810545"/>
            <a:ext cx="3672408" cy="219456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59416" y="3970784"/>
            <a:ext cx="407047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Test on real images</a:t>
            </a:r>
          </a:p>
        </p:txBody>
      </p:sp>
      <p:pic>
        <p:nvPicPr>
          <p:cNvPr id="1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778" y="2012164"/>
            <a:ext cx="3888432" cy="19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5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699189" y="6851104"/>
            <a:ext cx="5336629" cy="1229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- Expensive to collec</a:t>
            </a:r>
            <a:r>
              <a:rPr lang="en-US" altLang="zh-CN" sz="3200" dirty="0">
                <a:solidFill>
                  <a:schemeClr val="tx1"/>
                </a:solidFill>
              </a:rPr>
              <a:t>t pairs.</a:t>
            </a: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- Impossible in many scenarios.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316958" y="1010406"/>
            <a:ext cx="8101091" cy="2609049"/>
            <a:chOff x="6316958" y="1010406"/>
            <a:chExt cx="8101091" cy="2609049"/>
          </a:xfrm>
        </p:grpSpPr>
        <p:pic>
          <p:nvPicPr>
            <p:cNvPr id="29" name="pasted-image-filter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9183" y="1010406"/>
              <a:ext cx="3558866" cy="205900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30" name="pasted-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6958" y="1010406"/>
              <a:ext cx="3558865" cy="205900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" name="Arrow: Right 3"/>
            <p:cNvSpPr/>
            <p:nvPr/>
          </p:nvSpPr>
          <p:spPr>
            <a:xfrm>
              <a:off x="10080917" y="1761948"/>
              <a:ext cx="581113" cy="5559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321096" y="3034680"/>
                  <a:ext cx="570496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Label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US" sz="3200" dirty="0"/>
                    <a:t> photo: per-pixel labeling</a:t>
                  </a: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1096" y="3034680"/>
                  <a:ext cx="5704960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778" t="-12500" r="-1496" b="-34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6316958" y="3808448"/>
            <a:ext cx="8099241" cy="3030357"/>
            <a:chOff x="6316958" y="3808448"/>
            <a:chExt cx="8099241" cy="3030357"/>
          </a:xfrm>
        </p:grpSpPr>
        <p:grpSp>
          <p:nvGrpSpPr>
            <p:cNvPr id="8" name="Group 7"/>
            <p:cNvGrpSpPr/>
            <p:nvPr/>
          </p:nvGrpSpPr>
          <p:grpSpPr>
            <a:xfrm>
              <a:off x="6316958" y="3808448"/>
              <a:ext cx="8099241" cy="2322576"/>
              <a:chOff x="6316958" y="3970784"/>
              <a:chExt cx="8099241" cy="2322576"/>
            </a:xfrm>
          </p:grpSpPr>
          <p:sp>
            <p:nvSpPr>
              <p:cNvPr id="79" name="Arrow: Right 78"/>
              <p:cNvSpPr/>
              <p:nvPr/>
            </p:nvSpPr>
            <p:spPr>
              <a:xfrm>
                <a:off x="10072052" y="4854110"/>
                <a:ext cx="581113" cy="55592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Picture 2" descr="Image result for question mark square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59183" y="3970784"/>
                <a:ext cx="3557016" cy="232257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asted-image.png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958" y="3972894"/>
                <a:ext cx="3557653" cy="23183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7478095" y="6254030"/>
                  <a:ext cx="596772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dirty="0"/>
                    <a:t>Horse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US" sz="3200" dirty="0"/>
                    <a:t> zebra: how to get zebras?</a:t>
                  </a: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095" y="6254030"/>
                  <a:ext cx="5967724" cy="584775"/>
                </a:xfrm>
                <a:prstGeom prst="rect">
                  <a:avLst/>
                </a:prstGeom>
                <a:blipFill>
                  <a:blip r:embed="rId19"/>
                  <a:stretch>
                    <a:fillRect l="-2656" t="-12500" r="-1532" b="-34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/>
          <p:cNvSpPr txBox="1"/>
          <p:nvPr/>
        </p:nvSpPr>
        <p:spPr>
          <a:xfrm>
            <a:off x="2266322" y="248396"/>
            <a:ext cx="21553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Paired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90464" y="1227566"/>
            <a:ext cx="5307051" cy="7423738"/>
            <a:chOff x="157808" y="1937488"/>
            <a:chExt cx="4248472" cy="5980546"/>
          </a:xfrm>
        </p:grpSpPr>
        <p:grpSp>
          <p:nvGrpSpPr>
            <p:cNvPr id="39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84" name="pasted-image.pdf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" name="pasted-image.pdf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" name="pasted-image.pdf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54" name="pasted-image.pdf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" name="pasted-image.pdf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" name="pasted-image.pdf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1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51" name="pasted-image.pdf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" name="pasted-image.pdf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" name="pasted-image.pdf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2" name="1.jpg"/>
            <p:cNvPicPr>
              <a:picLocks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2.jpg"/>
            <p:cNvPicPr>
              <a:picLocks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3.jpg"/>
            <p:cNvPicPr>
              <a:picLocks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1.jpg"/>
            <p:cNvPicPr>
              <a:picLocks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2.jpg"/>
            <p:cNvPicPr>
              <a:picLocks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3.jpg"/>
            <p:cNvPicPr>
              <a:picLocks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3578" tIns="53578" rIns="53578" bIns="5357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500" b="0" i="1" smtClean="0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750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pasted-image.pdf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pasted-image.pdf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9632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Domain Adaptation with </a:t>
            </a:r>
            <a:r>
              <a:rPr lang="en-US" dirty="0" err="1"/>
              <a:t>CycleGAN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37886" y="7645347"/>
            <a:ext cx="1013258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Judy</a:t>
            </a:r>
            <a:r>
              <a:rPr lang="zh-CN" altLang="en-US" dirty="0"/>
              <a:t> </a:t>
            </a:r>
            <a:r>
              <a:rPr lang="en-US" altLang="zh-CN" dirty="0"/>
              <a:t>Hoffman’s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14:30 “Adversarial Domain Adaptation”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921296" y="4941223"/>
          <a:ext cx="1278780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0943">
                  <a:extLst>
                    <a:ext uri="{9D8B030D-6E8A-4147-A177-3AD203B41FA5}">
                      <a16:colId xmlns:a16="http://schemas.microsoft.com/office/drawing/2014/main" val="4055343204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4238815013"/>
                    </a:ext>
                  </a:extLst>
                </a:gridCol>
                <a:gridCol w="3888433">
                  <a:extLst>
                    <a:ext uri="{9D8B030D-6E8A-4147-A177-3AD203B41FA5}">
                      <a16:colId xmlns:a16="http://schemas.microsoft.com/office/drawing/2014/main" val="1727670133"/>
                    </a:ext>
                  </a:extLst>
                </a:gridCol>
              </a:tblGrid>
              <a:tr h="5127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meanIOU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Per-pixel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994070"/>
                  </a:ext>
                </a:extLst>
              </a:tr>
              <a:tr h="529394">
                <a:tc>
                  <a:txBody>
                    <a:bodyPr/>
                    <a:lstStyle/>
                    <a:p>
                      <a:r>
                        <a:rPr lang="en-US" dirty="0"/>
                        <a:t>Oracle (Train and test on Real)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463940"/>
                  </a:ext>
                </a:extLst>
              </a:tr>
              <a:tr h="529394">
                <a:tc>
                  <a:txBody>
                    <a:bodyPr/>
                    <a:lstStyle/>
                    <a:p>
                      <a:r>
                        <a:rPr lang="en-US" dirty="0"/>
                        <a:t>Train on CG, test on 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40413"/>
                  </a:ext>
                </a:extLst>
              </a:tr>
              <a:tr h="529394">
                <a:tc>
                  <a:txBody>
                    <a:bodyPr/>
                    <a:lstStyle/>
                    <a:p>
                      <a:r>
                        <a:rPr lang="en-US" dirty="0"/>
                        <a:t>FCN in the wild [</a:t>
                      </a:r>
                      <a:r>
                        <a:rPr lang="en-US" altLang="zh-CN" dirty="0"/>
                        <a:t>Previous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STOA]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69359"/>
                  </a:ext>
                </a:extLst>
              </a:tr>
              <a:tr h="529394">
                <a:tc>
                  <a:txBody>
                    <a:bodyPr/>
                    <a:lstStyle/>
                    <a:p>
                      <a:r>
                        <a:rPr lang="en-US" dirty="0"/>
                        <a:t>Train on </a:t>
                      </a:r>
                      <a:r>
                        <a:rPr lang="en-US" dirty="0" err="1"/>
                        <a:t>CycleGAN</a:t>
                      </a:r>
                      <a:r>
                        <a:rPr lang="en-US" dirty="0"/>
                        <a:t>, test on 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34.8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9631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448" y="1922545"/>
            <a:ext cx="3672408" cy="212687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21296" y="1810545"/>
            <a:ext cx="6588118" cy="219456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73460" y="3970784"/>
            <a:ext cx="481657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Train on </a:t>
            </a:r>
            <a:r>
              <a:rPr lang="en-US" sz="3800" dirty="0" err="1"/>
              <a:t>CycleGAN</a:t>
            </a:r>
            <a:r>
              <a:rPr lang="en-US" sz="3800" dirty="0"/>
              <a:t>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458448" y="1810545"/>
            <a:ext cx="3672408" cy="219456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59416" y="3970784"/>
            <a:ext cx="407047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Test on real images</a:t>
            </a:r>
          </a:p>
        </p:txBody>
      </p:sp>
      <p:pic>
        <p:nvPicPr>
          <p:cNvPr id="1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778" y="2012164"/>
            <a:ext cx="3888432" cy="19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http://kancho.banatao.berkeley.edu:4000/images/gta-to-cityscapes-1024/2_cityscapes/0012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778" y="2012164"/>
            <a:ext cx="3880888" cy="192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031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05" y="5253516"/>
            <a:ext cx="4561471" cy="2328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9713" y="362833"/>
            <a:ext cx="9410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400" dirty="0"/>
              <a:t>Applications</a:t>
            </a:r>
            <a:r>
              <a:rPr lang="zh-CN" altLang="en-US" sz="6400" dirty="0"/>
              <a:t> </a:t>
            </a:r>
            <a:r>
              <a:rPr lang="en-US" altLang="zh-CN" sz="6400" dirty="0"/>
              <a:t>and</a:t>
            </a:r>
            <a:r>
              <a:rPr lang="zh-CN" altLang="en-US" sz="6400" dirty="0"/>
              <a:t> </a:t>
            </a:r>
            <a:r>
              <a:rPr lang="en-US" altLang="zh-CN" sz="6400" dirty="0" err="1"/>
              <a:t>Extentions</a:t>
            </a:r>
            <a:endParaRPr lang="en-US" sz="6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79433" y="5133600"/>
            <a:ext cx="4989185" cy="231429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734625" y="1256976"/>
            <a:ext cx="11047521" cy="3361880"/>
            <a:chOff x="1734625" y="1090464"/>
            <a:chExt cx="11047521" cy="3361880"/>
          </a:xfrm>
        </p:grpSpPr>
        <p:grpSp>
          <p:nvGrpSpPr>
            <p:cNvPr id="25" name="Group 24"/>
            <p:cNvGrpSpPr/>
            <p:nvPr/>
          </p:nvGrpSpPr>
          <p:grpSpPr>
            <a:xfrm>
              <a:off x="1734625" y="1090464"/>
              <a:ext cx="11047521" cy="2962805"/>
              <a:chOff x="1734625" y="1090464"/>
              <a:chExt cx="11047521" cy="29628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924381" y="1090464"/>
                <a:ext cx="4817895" cy="648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b="1" dirty="0"/>
                  <a:t>Attribute Editing</a:t>
                </a:r>
                <a:r>
                  <a:rPr lang="zh-CN" altLang="en-US" sz="3200" b="1" dirty="0"/>
                  <a:t> </a:t>
                </a:r>
                <a:r>
                  <a:rPr lang="en-US" altLang="zh-CN" sz="2800" dirty="0"/>
                  <a:t>[Lu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et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al.]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875616" y="3473323"/>
                <a:ext cx="1430022" cy="57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/>
                  <a:t>Low-res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959285" y="3473323"/>
                <a:ext cx="889431" cy="57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/>
                  <a:t>Bald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503788" y="3473323"/>
                <a:ext cx="1135532" cy="57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/>
                  <a:t>Bangs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734625" y="1645268"/>
                <a:ext cx="5197410" cy="1858691"/>
                <a:chOff x="373832" y="2014339"/>
                <a:chExt cx="4807245" cy="1676888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2" r="75511" b="3861"/>
                <a:stretch/>
              </p:blipFill>
              <p:spPr>
                <a:xfrm>
                  <a:off x="373832" y="2014339"/>
                  <a:ext cx="1583485" cy="1676888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711" t="371" r="23744" b="3861"/>
                <a:stretch/>
              </p:blipFill>
              <p:spPr>
                <a:xfrm>
                  <a:off x="2042121" y="2015813"/>
                  <a:ext cx="3138956" cy="1673940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/>
              <p:cNvSpPr/>
              <p:nvPr/>
            </p:nvSpPr>
            <p:spPr>
              <a:xfrm>
                <a:off x="7645893" y="1090464"/>
                <a:ext cx="4813667" cy="648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b="1" dirty="0"/>
                  <a:t>Object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Editing </a:t>
                </a:r>
                <a:r>
                  <a:rPr lang="en-US" altLang="zh-CN" sz="2800" dirty="0"/>
                  <a:t>[Liang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et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al.]</a:t>
                </a: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7323303" y="1643967"/>
                <a:ext cx="5458843" cy="1854771"/>
                <a:chOff x="5542974" y="2013166"/>
                <a:chExt cx="5049052" cy="1673352"/>
              </a:xfrm>
            </p:grpSpPr>
            <p:pic>
              <p:nvPicPr>
                <p:cNvPr id="3" name="Picture 2"/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2974" y="2013166"/>
                  <a:ext cx="1645920" cy="1673352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4540" y="2013166"/>
                  <a:ext cx="1645920" cy="1673352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6106" y="2013166"/>
                  <a:ext cx="1645920" cy="1673352"/>
                </a:xfrm>
                <a:prstGeom prst="rect">
                  <a:avLst/>
                </a:prstGeom>
              </p:spPr>
            </p:pic>
          </p:grpSp>
          <p:sp>
            <p:nvSpPr>
              <p:cNvPr id="19" name="Rectangle 18"/>
              <p:cNvSpPr/>
              <p:nvPr/>
            </p:nvSpPr>
            <p:spPr>
              <a:xfrm>
                <a:off x="7689486" y="3473323"/>
                <a:ext cx="1047143" cy="57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/>
                  <a:t>Mask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9532621" y="3473323"/>
                <a:ext cx="1040211" cy="57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/>
                  <a:t>Input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1227574" y="3473323"/>
                <a:ext cx="1329639" cy="57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/>
                  <a:t>Output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801089" y="3855341"/>
              <a:ext cx="3064478" cy="597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/>
                <a:t>arXiv:1705.09966</a:t>
              </a:r>
              <a:endParaRPr lang="en-US" sz="2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511159" y="3855341"/>
              <a:ext cx="3064478" cy="597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800" dirty="0"/>
                <a:t>arXiv:1708.00315</a:t>
              </a:r>
              <a:endParaRPr lang="en-US" sz="2800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1514426" y="4691789"/>
            <a:ext cx="6582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Front/Character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Transfer</a:t>
            </a:r>
            <a:r>
              <a:rPr lang="zh-CN" altLang="en-US" sz="3200" b="1" dirty="0"/>
              <a:t> </a:t>
            </a:r>
            <a:r>
              <a:rPr lang="en-US" altLang="zh-CN" sz="2800" dirty="0"/>
              <a:t>[</a:t>
            </a:r>
            <a:r>
              <a:rPr lang="en-US" sz="2800" dirty="0"/>
              <a:t>Ignatov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018209" y="7378576"/>
            <a:ext cx="1040211" cy="579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/>
              <a:t>Input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852452" y="7406939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/>
              <a:t>output</a:t>
            </a:r>
            <a:endParaRPr lang="en-US" altLang="zh-CN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3393434" y="776627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err="1"/>
              <a:t>arXiv</a:t>
            </a:r>
            <a:r>
              <a:rPr lang="cs-CZ" sz="2800" dirty="0"/>
              <a:t>:</a:t>
            </a:r>
            <a:r>
              <a:rPr lang="is-IS" sz="2800" dirty="0"/>
              <a:t> 1801.08624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7962808" y="4691789"/>
            <a:ext cx="5267949" cy="648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Data generation </a:t>
            </a:r>
            <a:r>
              <a:rPr lang="en-US" altLang="zh-CN" sz="2800" dirty="0"/>
              <a:t>[</a:t>
            </a:r>
            <a:r>
              <a:rPr lang="en-US" sz="2800" dirty="0"/>
              <a:t>Wang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al.]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64544" y="7766270"/>
            <a:ext cx="3064478" cy="597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arXiv:1707.03124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8634560" y="7292463"/>
            <a:ext cx="3924445" cy="579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/>
              <a:t>samples by </a:t>
            </a:r>
            <a:r>
              <a:rPr lang="en-US" altLang="zh-CN" sz="2800" dirty="0" err="1"/>
              <a:t>CycleWGAN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375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8"/>
    </mc:Choice>
    <mc:Fallback xmlns="">
      <p:transition spd="slow" advTm="484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Photo</a:t>
            </a:r>
            <a:r>
              <a:rPr lang="zh-CN" altLang="en-US" dirty="0"/>
              <a:t> </a:t>
            </a:r>
            <a:r>
              <a:rPr lang="en-US" altLang="zh-CN" dirty="0"/>
              <a:t>Enhancement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63" y="1572325"/>
            <a:ext cx="10573474" cy="5325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617" y="6864476"/>
            <a:ext cx="13767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WESPE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sz="3200" dirty="0"/>
              <a:t>Weakly Supervised Photo Enhancer for Digital Cameras</a:t>
            </a:r>
            <a:r>
              <a:rPr lang="en-US" altLang="zh-CN" sz="3200" dirty="0"/>
              <a:t>.</a:t>
            </a:r>
            <a:r>
              <a:rPr lang="zh-CN" altLang="en-US" sz="3200" dirty="0"/>
              <a:t> </a:t>
            </a:r>
            <a:r>
              <a:rPr lang="en-US" altLang="zh-CN" sz="3200" dirty="0" err="1"/>
              <a:t>arxiv</a:t>
            </a:r>
            <a:r>
              <a:rPr lang="zh-CN" altLang="en-US" sz="3200" dirty="0"/>
              <a:t> </a:t>
            </a:r>
            <a:r>
              <a:rPr lang="cs-CZ" altLang="zh-CN" sz="3200" dirty="0"/>
              <a:t>1709.01118</a:t>
            </a:r>
          </a:p>
          <a:p>
            <a:r>
              <a:rPr lang="cs-CZ" sz="3200" dirty="0"/>
              <a:t>Andrey </a:t>
            </a:r>
            <a:r>
              <a:rPr lang="cs-CZ" sz="3200" dirty="0" err="1"/>
              <a:t>Ignatov</a:t>
            </a:r>
            <a:r>
              <a:rPr lang="cs-CZ" sz="3200" dirty="0"/>
              <a:t>, </a:t>
            </a:r>
            <a:r>
              <a:rPr lang="cs-CZ" sz="3200" dirty="0" err="1"/>
              <a:t>Nikolay</a:t>
            </a:r>
            <a:r>
              <a:rPr lang="cs-CZ" sz="3200" dirty="0"/>
              <a:t> </a:t>
            </a:r>
            <a:r>
              <a:rPr lang="cs-CZ" sz="3200" dirty="0" err="1"/>
              <a:t>Kobyshev</a:t>
            </a:r>
            <a:r>
              <a:rPr lang="cs-CZ" sz="3200" dirty="0"/>
              <a:t>, Kenneth </a:t>
            </a:r>
            <a:r>
              <a:rPr lang="cs-CZ" sz="3200" dirty="0" err="1"/>
              <a:t>Vanhoey</a:t>
            </a:r>
            <a:r>
              <a:rPr lang="cs-CZ" sz="3200" dirty="0"/>
              <a:t>, Radu </a:t>
            </a:r>
            <a:r>
              <a:rPr lang="cs-CZ" sz="3200" dirty="0" err="1"/>
              <a:t>Timofte</a:t>
            </a:r>
            <a:r>
              <a:rPr lang="cs-CZ" sz="3200" dirty="0"/>
              <a:t>, </a:t>
            </a:r>
            <a:r>
              <a:rPr lang="cs-CZ" sz="3200" dirty="0" err="1"/>
              <a:t>Luc</a:t>
            </a:r>
            <a:r>
              <a:rPr lang="cs-CZ" sz="3200" dirty="0"/>
              <a:t> Van </a:t>
            </a:r>
            <a:r>
              <a:rPr lang="cs-CZ" sz="3200" dirty="0" err="1"/>
              <a:t>Gool</a:t>
            </a:r>
            <a:endParaRPr lang="en-US" altLang="zh-CN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9" y="1572325"/>
            <a:ext cx="10634582" cy="532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 err="1"/>
              <a:t>Dehazing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5587" y="6864476"/>
            <a:ext cx="126592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Cycle-</a:t>
            </a:r>
            <a:r>
              <a:rPr lang="en-US" sz="3200" dirty="0" err="1"/>
              <a:t>Dehaze</a:t>
            </a:r>
            <a:r>
              <a:rPr lang="en-US" sz="3200" dirty="0"/>
              <a:t>: Enhanced CycleGAN for Single Image </a:t>
            </a:r>
            <a:r>
              <a:rPr lang="en-US" sz="3200" dirty="0" err="1"/>
              <a:t>Dehazing</a:t>
            </a:r>
            <a:r>
              <a:rPr lang="en-US" altLang="zh-CN" sz="3200" dirty="0"/>
              <a:t>.</a:t>
            </a:r>
            <a:r>
              <a:rPr lang="zh-CN" altLang="en-US" sz="3200" dirty="0"/>
              <a:t> </a:t>
            </a:r>
            <a:r>
              <a:rPr lang="en-US" altLang="zh-CN" sz="3200" dirty="0"/>
              <a:t>CVPRW</a:t>
            </a:r>
            <a:r>
              <a:rPr lang="zh-CN" altLang="en-US" sz="3200" dirty="0"/>
              <a:t> </a:t>
            </a:r>
            <a:r>
              <a:rPr lang="en-US" altLang="zh-CN" sz="3200" dirty="0"/>
              <a:t>2018</a:t>
            </a:r>
            <a:endParaRPr lang="cs-CZ" altLang="zh-CN" sz="3200" dirty="0"/>
          </a:p>
          <a:p>
            <a:pPr algn="ctr"/>
            <a:r>
              <a:rPr lang="cs-CZ" sz="3200" dirty="0" err="1"/>
              <a:t>Deniz</a:t>
            </a:r>
            <a:r>
              <a:rPr lang="cs-CZ" sz="3200" dirty="0"/>
              <a:t> </a:t>
            </a:r>
            <a:r>
              <a:rPr lang="cs-CZ" sz="3200" dirty="0" err="1"/>
              <a:t>Engin</a:t>
            </a:r>
            <a:r>
              <a:rPr lang="cs-CZ" sz="3200" dirty="0"/>
              <a:t>∗ </a:t>
            </a:r>
            <a:r>
              <a:rPr lang="cs-CZ" sz="3200" dirty="0" err="1"/>
              <a:t>Anıl</a:t>
            </a:r>
            <a:r>
              <a:rPr lang="cs-CZ" sz="3200" dirty="0"/>
              <a:t> </a:t>
            </a:r>
            <a:r>
              <a:rPr lang="cs-CZ" sz="3200" dirty="0" err="1"/>
              <a:t>Genc</a:t>
            </a:r>
            <a:r>
              <a:rPr lang="cs-CZ" sz="3200" dirty="0"/>
              <a:t>∗</a:t>
            </a:r>
            <a:r>
              <a:rPr lang="en-US" altLang="zh-CN" sz="3200" dirty="0"/>
              <a:t>,</a:t>
            </a:r>
            <a:r>
              <a:rPr lang="cs-CZ" sz="3200" dirty="0"/>
              <a:t> </a:t>
            </a:r>
            <a:r>
              <a:rPr lang="cs-CZ" sz="3200" dirty="0" err="1"/>
              <a:t>Hazım</a:t>
            </a:r>
            <a:r>
              <a:rPr lang="cs-CZ" sz="3200" dirty="0"/>
              <a:t> </a:t>
            </a:r>
            <a:r>
              <a:rPr lang="cs-CZ" sz="3200" dirty="0" err="1"/>
              <a:t>Kemal</a:t>
            </a:r>
            <a:r>
              <a:rPr lang="cs-CZ" sz="3200" dirty="0"/>
              <a:t> </a:t>
            </a:r>
            <a:r>
              <a:rPr lang="cs-CZ" sz="3200" dirty="0" err="1"/>
              <a:t>Ekenel</a:t>
            </a:r>
            <a:endParaRPr lang="en-US" altLang="zh-C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35" r="50592"/>
          <a:stretch/>
        </p:blipFill>
        <p:spPr>
          <a:xfrm>
            <a:off x="1086508" y="1536356"/>
            <a:ext cx="6012668" cy="5458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5" t="42935"/>
          <a:stretch/>
        </p:blipFill>
        <p:spPr>
          <a:xfrm>
            <a:off x="7387208" y="1554266"/>
            <a:ext cx="6199770" cy="54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2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Retargeting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92" y="1524000"/>
            <a:ext cx="10650016" cy="54112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73632" y="7133158"/>
            <a:ext cx="149776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Neural Kinematic Networks for Unsupervised Motion </a:t>
            </a:r>
            <a:r>
              <a:rPr lang="en-US" sz="3200" dirty="0" err="1"/>
              <a:t>Retargetting</a:t>
            </a:r>
            <a:r>
              <a:rPr lang="en-US" altLang="zh-CN" sz="3200" dirty="0"/>
              <a:t>.</a:t>
            </a:r>
            <a:r>
              <a:rPr lang="zh-CN" altLang="en-US" sz="3200" dirty="0"/>
              <a:t> </a:t>
            </a:r>
            <a:r>
              <a:rPr lang="en-US" altLang="zh-CN" sz="3200" dirty="0"/>
              <a:t>CVPR</a:t>
            </a:r>
            <a:r>
              <a:rPr lang="zh-CN" altLang="en-US" sz="3200" dirty="0"/>
              <a:t> </a:t>
            </a:r>
            <a:r>
              <a:rPr lang="en-US" altLang="zh-CN" sz="3200" dirty="0"/>
              <a:t>2018</a:t>
            </a:r>
            <a:r>
              <a:rPr lang="zh-CN" altLang="en-US" sz="3200" dirty="0"/>
              <a:t> </a:t>
            </a:r>
            <a:r>
              <a:rPr lang="en-US" altLang="zh-CN" sz="3200" dirty="0"/>
              <a:t>(oral)</a:t>
            </a:r>
            <a:endParaRPr lang="cs-CZ" altLang="zh-CN" sz="3200" dirty="0"/>
          </a:p>
          <a:p>
            <a:pPr algn="ctr"/>
            <a:r>
              <a:rPr lang="cs-CZ" sz="3200" dirty="0"/>
              <a:t>Ruben </a:t>
            </a:r>
            <a:r>
              <a:rPr lang="cs-CZ" sz="3200" dirty="0" err="1"/>
              <a:t>Villega</a:t>
            </a:r>
            <a:r>
              <a:rPr lang="en-US" altLang="zh-CN" sz="3200" dirty="0"/>
              <a:t>s</a:t>
            </a:r>
            <a:r>
              <a:rPr lang="cs-CZ" sz="3200" dirty="0"/>
              <a:t>,</a:t>
            </a:r>
            <a:r>
              <a:rPr lang="zh-CN" altLang="en-US" sz="3200" dirty="0"/>
              <a:t> </a:t>
            </a:r>
            <a:r>
              <a:rPr lang="cs-CZ" sz="3200" dirty="0" err="1"/>
              <a:t>Jimei</a:t>
            </a:r>
            <a:r>
              <a:rPr lang="cs-CZ" sz="3200" dirty="0"/>
              <a:t> </a:t>
            </a:r>
            <a:r>
              <a:rPr lang="cs-CZ" sz="3200" dirty="0" err="1"/>
              <a:t>Yang</a:t>
            </a:r>
            <a:r>
              <a:rPr lang="en-US" altLang="zh-CN" sz="3200" dirty="0"/>
              <a:t>,</a:t>
            </a:r>
            <a:r>
              <a:rPr lang="cs-CZ" sz="3200" dirty="0"/>
              <a:t> </a:t>
            </a:r>
            <a:r>
              <a:rPr lang="cs-CZ" sz="3200" dirty="0" err="1"/>
              <a:t>Duygu</a:t>
            </a:r>
            <a:r>
              <a:rPr lang="cs-CZ" sz="3200" dirty="0"/>
              <a:t> </a:t>
            </a:r>
            <a:r>
              <a:rPr lang="cs-CZ" sz="3200" dirty="0" err="1"/>
              <a:t>Ceyla</a:t>
            </a:r>
            <a:r>
              <a:rPr lang="en-US" altLang="zh-CN" sz="3200" dirty="0"/>
              <a:t>n,</a:t>
            </a:r>
            <a:r>
              <a:rPr lang="zh-CN" altLang="en-US" sz="3200" dirty="0"/>
              <a:t> </a:t>
            </a:r>
            <a:r>
              <a:rPr lang="cs-CZ" sz="3200" dirty="0" err="1"/>
              <a:t>Honglak</a:t>
            </a:r>
            <a:r>
              <a:rPr lang="cs-CZ" sz="3200" dirty="0"/>
              <a:t> </a:t>
            </a:r>
            <a:r>
              <a:rPr lang="cs-CZ" sz="3200" dirty="0" err="1"/>
              <a:t>Lee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647670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73632" y="7133158"/>
            <a:ext cx="149776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Neural Kinematic Networks for Unsupervised Motion </a:t>
            </a:r>
            <a:r>
              <a:rPr lang="en-US" sz="3200" dirty="0" err="1"/>
              <a:t>Retargetting</a:t>
            </a:r>
            <a:r>
              <a:rPr lang="en-US" altLang="zh-CN" sz="3200" dirty="0"/>
              <a:t>.</a:t>
            </a:r>
            <a:r>
              <a:rPr lang="zh-CN" altLang="en-US" sz="3200" dirty="0"/>
              <a:t> </a:t>
            </a:r>
            <a:r>
              <a:rPr lang="en-US" altLang="zh-CN" sz="3200" dirty="0"/>
              <a:t>CVPR</a:t>
            </a:r>
            <a:r>
              <a:rPr lang="zh-CN" altLang="en-US" sz="3200" dirty="0"/>
              <a:t> </a:t>
            </a:r>
            <a:r>
              <a:rPr lang="en-US" altLang="zh-CN" sz="3200" dirty="0"/>
              <a:t>2018</a:t>
            </a:r>
            <a:r>
              <a:rPr lang="zh-CN" altLang="en-US" sz="3200" dirty="0"/>
              <a:t> </a:t>
            </a:r>
            <a:r>
              <a:rPr lang="en-US" altLang="zh-CN" sz="3200" dirty="0"/>
              <a:t>(oral)</a:t>
            </a:r>
            <a:endParaRPr lang="cs-CZ" altLang="zh-CN" sz="3200" dirty="0"/>
          </a:p>
          <a:p>
            <a:pPr algn="ctr"/>
            <a:r>
              <a:rPr lang="cs-CZ" sz="3200" dirty="0"/>
              <a:t>Ruben </a:t>
            </a:r>
            <a:r>
              <a:rPr lang="cs-CZ" sz="3200" dirty="0" err="1"/>
              <a:t>Villega</a:t>
            </a:r>
            <a:r>
              <a:rPr lang="en-US" altLang="zh-CN" sz="3200" dirty="0"/>
              <a:t>s</a:t>
            </a:r>
            <a:r>
              <a:rPr lang="cs-CZ" sz="3200" dirty="0"/>
              <a:t>,</a:t>
            </a:r>
            <a:r>
              <a:rPr lang="zh-CN" altLang="en-US" sz="3200" dirty="0"/>
              <a:t> </a:t>
            </a:r>
            <a:r>
              <a:rPr lang="cs-CZ" sz="3200" dirty="0" err="1"/>
              <a:t>Jimei</a:t>
            </a:r>
            <a:r>
              <a:rPr lang="cs-CZ" sz="3200" dirty="0"/>
              <a:t> </a:t>
            </a:r>
            <a:r>
              <a:rPr lang="cs-CZ" sz="3200" dirty="0" err="1"/>
              <a:t>Yang</a:t>
            </a:r>
            <a:r>
              <a:rPr lang="en-US" altLang="zh-CN" sz="3200" dirty="0"/>
              <a:t>,</a:t>
            </a:r>
            <a:r>
              <a:rPr lang="cs-CZ" sz="3200" dirty="0"/>
              <a:t> </a:t>
            </a:r>
            <a:r>
              <a:rPr lang="cs-CZ" sz="3200" dirty="0" err="1"/>
              <a:t>Duygu</a:t>
            </a:r>
            <a:r>
              <a:rPr lang="cs-CZ" sz="3200" dirty="0"/>
              <a:t> </a:t>
            </a:r>
            <a:r>
              <a:rPr lang="cs-CZ" sz="3200" dirty="0" err="1"/>
              <a:t>Ceyla</a:t>
            </a:r>
            <a:r>
              <a:rPr lang="en-US" altLang="zh-CN" sz="3200" dirty="0"/>
              <a:t>n,</a:t>
            </a:r>
            <a:r>
              <a:rPr lang="zh-CN" altLang="en-US" sz="3200" dirty="0"/>
              <a:t> </a:t>
            </a:r>
            <a:r>
              <a:rPr lang="cs-CZ" sz="3200" dirty="0" err="1"/>
              <a:t>Honglak</a:t>
            </a:r>
            <a:r>
              <a:rPr lang="cs-CZ" sz="3200" dirty="0"/>
              <a:t> </a:t>
            </a:r>
            <a:r>
              <a:rPr lang="cs-CZ" sz="3200" dirty="0" err="1"/>
              <a:t>Lee</a:t>
            </a:r>
            <a:endParaRPr lang="en-US" altLang="zh-CN" sz="3200" dirty="0"/>
          </a:p>
        </p:txBody>
      </p:sp>
      <p:pic>
        <p:nvPicPr>
          <p:cNvPr id="3" name="CVPR2018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3120" y="298376"/>
            <a:ext cx="12164160" cy="68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Applications Beyond</a:t>
            </a:r>
            <a:r>
              <a:rPr lang="zh-CN" altLang="en-US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Imaging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Biology </a:t>
            </a:r>
            <a:r>
              <a:rPr lang="en-US" altLang="zh-CN" sz="3600" dirty="0"/>
              <a:t>[</a:t>
            </a:r>
            <a:r>
              <a:rPr lang="en-US" altLang="zh-CN" sz="3600" dirty="0" err="1"/>
              <a:t>Wolterink</a:t>
            </a:r>
            <a:r>
              <a:rPr lang="en-US" altLang="zh-CN" sz="3600" dirty="0"/>
              <a:t> et al., 2017]</a:t>
            </a:r>
            <a:endParaRPr lang="en-US" altLang="zh-CN" dirty="0"/>
          </a:p>
          <a:p>
            <a:r>
              <a:rPr lang="en-US" altLang="zh-CN" dirty="0"/>
              <a:t>Voice</a:t>
            </a:r>
            <a:r>
              <a:rPr lang="zh-CN" altLang="en-US" dirty="0"/>
              <a:t> </a:t>
            </a:r>
            <a:r>
              <a:rPr lang="en-US" altLang="zh-CN" dirty="0"/>
              <a:t>conversion</a:t>
            </a:r>
            <a:r>
              <a:rPr lang="zh-CN" altLang="en-US" dirty="0"/>
              <a:t> </a:t>
            </a:r>
            <a:r>
              <a:rPr lang="en-US" altLang="zh-CN" sz="3500" dirty="0"/>
              <a:t>[Fang et al., 2018, Kaneko et al., 2017]</a:t>
            </a:r>
          </a:p>
          <a:p>
            <a:r>
              <a:rPr lang="en-US" altLang="zh-CN" dirty="0"/>
              <a:t>C</a:t>
            </a:r>
            <a:r>
              <a:rPr lang="en-US" dirty="0"/>
              <a:t>ryptography </a:t>
            </a:r>
            <a:r>
              <a:rPr lang="en-US" sz="3600" dirty="0"/>
              <a:t>[</a:t>
            </a:r>
            <a:r>
              <a:rPr lang="en-US" sz="3600" dirty="0" err="1"/>
              <a:t>CipherGAN</a:t>
            </a:r>
            <a:r>
              <a:rPr lang="en-US" sz="3600" dirty="0"/>
              <a:t>: Gomez et al., ICLR 2018]</a:t>
            </a:r>
          </a:p>
          <a:p>
            <a:r>
              <a:rPr lang="en-US" altLang="zh-CN" dirty="0"/>
              <a:t>Robotics</a:t>
            </a:r>
          </a:p>
          <a:p>
            <a:r>
              <a:rPr lang="en-US" altLang="zh-CN" dirty="0"/>
              <a:t>NLP: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translation.</a:t>
            </a:r>
          </a:p>
          <a:p>
            <a:r>
              <a:rPr lang="en-US" altLang="zh-CN" dirty="0"/>
              <a:t>NLP: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r>
              <a:rPr lang="zh-CN" altLang="en-US" dirty="0"/>
              <a:t> </a:t>
            </a:r>
            <a:r>
              <a:rPr lang="en-US" altLang="zh-CN" dirty="0"/>
              <a:t>transfer.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mr-IN" altLang="zh-CN" dirty="0"/>
              <a:t>…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4086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9ED3D6-60EB-42B2-858A-06F47E5F51EB}"/>
              </a:ext>
            </a:extLst>
          </p:cNvPr>
          <p:cNvGrpSpPr/>
          <p:nvPr/>
        </p:nvGrpSpPr>
        <p:grpSpPr>
          <a:xfrm>
            <a:off x="1946877" y="3476754"/>
            <a:ext cx="10204607" cy="3628661"/>
            <a:chOff x="694405" y="2337382"/>
            <a:chExt cx="10591380" cy="41758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CD0B42-FAD5-4C2E-AD97-A47B7AEBE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0567" b="14014"/>
            <a:stretch/>
          </p:blipFill>
          <p:spPr>
            <a:xfrm>
              <a:off x="694405" y="2337382"/>
              <a:ext cx="10591380" cy="38434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7C9CBF-420E-4921-B7F6-C81160962859}"/>
                </a:ext>
              </a:extLst>
            </p:cNvPr>
            <p:cNvSpPr txBox="1"/>
            <p:nvPr/>
          </p:nvSpPr>
          <p:spPr>
            <a:xfrm>
              <a:off x="3767815" y="5719872"/>
              <a:ext cx="199537" cy="70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336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F7E3DD-CBC1-4DB8-859C-0A6EEFF33B47}"/>
                </a:ext>
              </a:extLst>
            </p:cNvPr>
            <p:cNvSpPr/>
            <p:nvPr/>
          </p:nvSpPr>
          <p:spPr>
            <a:xfrm>
              <a:off x="1813631" y="5981946"/>
              <a:ext cx="1547218" cy="5312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/>
                <a:t>Input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MR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73448C-C8FB-4C9C-87A3-C526994B9514}"/>
                </a:ext>
              </a:extLst>
            </p:cNvPr>
            <p:cNvSpPr/>
            <p:nvPr/>
          </p:nvSpPr>
          <p:spPr>
            <a:xfrm>
              <a:off x="5039982" y="5981945"/>
              <a:ext cx="2174249" cy="5312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/>
                <a:t>Generated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BCDF93-6AA4-453F-824B-46656450CD19}"/>
                </a:ext>
              </a:extLst>
            </p:cNvPr>
            <p:cNvSpPr/>
            <p:nvPr/>
          </p:nvSpPr>
          <p:spPr>
            <a:xfrm>
              <a:off x="8366359" y="5981945"/>
              <a:ext cx="2560765" cy="5312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/>
                <a:t>Ground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truth CT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D2201C9-21B7-42A9-AE17-54DC0203F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77" y="196345"/>
            <a:ext cx="9955530" cy="32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5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0F95-C94F-4503-915E-71C086ACC218}"/>
              </a:ext>
            </a:extLst>
          </p:cNvPr>
          <p:cNvSpPr txBox="1">
            <a:spLocks/>
          </p:cNvSpPr>
          <p:nvPr/>
        </p:nvSpPr>
        <p:spPr>
          <a:xfrm>
            <a:off x="357598" y="162186"/>
            <a:ext cx="10121221" cy="1363180"/>
          </a:xfrm>
          <a:prstGeom prst="rect">
            <a:avLst/>
          </a:prstGeom>
        </p:spPr>
        <p:txBody>
          <a:bodyPr vert="horz" lIns="71437" tIns="71437" rIns="71437" bIns="71437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5000">
                <a:latin typeface="Calibri" charset="0"/>
                <a:ea typeface="Calibri" charset="0"/>
                <a:cs typeface="Calibri" charset="0"/>
              </a:rPr>
              <a:t>Problem with the paired MR-CT data</a:t>
            </a:r>
            <a:endParaRPr lang="en-US" sz="5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08D3AF-38D3-43CA-BEB9-D8AF7CA01E55}"/>
              </a:ext>
            </a:extLst>
          </p:cNvPr>
          <p:cNvSpPr txBox="1">
            <a:spLocks/>
          </p:cNvSpPr>
          <p:nvPr/>
        </p:nvSpPr>
        <p:spPr>
          <a:xfrm>
            <a:off x="683060" y="1879400"/>
            <a:ext cx="10121221" cy="1363180"/>
          </a:xfrm>
          <a:prstGeom prst="rect">
            <a:avLst/>
          </a:prstGeom>
        </p:spPr>
        <p:txBody>
          <a:bodyPr vert="horz" lIns="71437" tIns="71437" rIns="71437" bIns="71437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CN" sz="4320">
              <a:latin typeface="Calibri" charset="0"/>
              <a:ea typeface="Calibri" charset="0"/>
              <a:cs typeface="Calibri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4320">
                <a:latin typeface="Calibri" charset="0"/>
                <a:ea typeface="Calibri" charset="0"/>
                <a:cs typeface="Calibri" charset="0"/>
              </a:rPr>
              <a:t>Images are not perfectly aligned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4320">
                <a:latin typeface="Calibri" charset="0"/>
                <a:ea typeface="Calibri" charset="0"/>
                <a:cs typeface="Calibri" charset="0"/>
              </a:rPr>
              <a:t>There are usually more unpaired data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CN" sz="4320">
              <a:latin typeface="Calibri" charset="0"/>
              <a:ea typeface="Calibri" charset="0"/>
              <a:cs typeface="Calibri" charset="0"/>
            </a:endParaRPr>
          </a:p>
          <a:p>
            <a:pPr algn="l"/>
            <a:endParaRPr lang="en-US" sz="432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9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ECD9C8-D943-47A2-9F1F-E527E02FB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813" y="579406"/>
            <a:ext cx="8532900" cy="6725773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9D856AF-B7FC-4EE0-B208-75FE7F95B215}"/>
              </a:ext>
            </a:extLst>
          </p:cNvPr>
          <p:cNvSpPr/>
          <p:nvPr/>
        </p:nvSpPr>
        <p:spPr>
          <a:xfrm rot="816935">
            <a:off x="6733994" y="4247314"/>
            <a:ext cx="2690591" cy="830476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C702840E-8DF7-48F9-9DF0-2FDFE0E11E46}"/>
              </a:ext>
            </a:extLst>
          </p:cNvPr>
          <p:cNvSpPr/>
          <p:nvPr/>
        </p:nvSpPr>
        <p:spPr>
          <a:xfrm rot="9951625">
            <a:off x="6616252" y="5713031"/>
            <a:ext cx="2690591" cy="830476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5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17" y="4390868"/>
            <a:ext cx="143479" cy="3407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9979496" y="1211717"/>
            <a:ext cx="2448272" cy="6912464"/>
            <a:chOff x="9979496" y="1211717"/>
            <a:chExt cx="2448272" cy="6912464"/>
          </a:xfrm>
        </p:grpSpPr>
        <p:pic>
          <p:nvPicPr>
            <p:cNvPr id="10" name="pasted-image.png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180344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asted-image.pn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30" y="503759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asted-image.pn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3420938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asted-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79496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" name="pasted-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58757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Shape 183"/>
            <p:cNvSpPr/>
            <p:nvPr/>
          </p:nvSpPr>
          <p:spPr>
            <a:xfrm rot="5400000">
              <a:off x="10849449" y="6833895"/>
              <a:ext cx="1568097" cy="101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10000" dirty="0">
                  <a:latin typeface="Adobe Clean" panose="020B0503020404020204" pitchFamily="34" charset="0"/>
                </a:rPr>
                <a:t>…</a:t>
              </a:r>
            </a:p>
          </p:txBody>
        </p:sp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73212" y="1211717"/>
              <a:ext cx="417433" cy="41727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7171184" y="1211717"/>
            <a:ext cx="2448272" cy="6935530"/>
            <a:chOff x="7171184" y="1211717"/>
            <a:chExt cx="2448272" cy="6935530"/>
          </a:xfrm>
        </p:grpSpPr>
        <p:grpSp>
          <p:nvGrpSpPr>
            <p:cNvPr id="2" name="Group 1"/>
            <p:cNvGrpSpPr/>
            <p:nvPr/>
          </p:nvGrpSpPr>
          <p:grpSpPr>
            <a:xfrm>
              <a:off x="7171184" y="1211717"/>
              <a:ext cx="2448272" cy="6068999"/>
              <a:chOff x="7171184" y="1211717"/>
              <a:chExt cx="2448272" cy="6068999"/>
            </a:xfrm>
          </p:grpSpPr>
          <p:pic>
            <p:nvPicPr>
              <p:cNvPr id="5" name="pasted-image.png"/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3420938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asted-image.pdf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1184" y="1672322"/>
                <a:ext cx="269011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7" name="pasted-image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0443" y="1672322"/>
                <a:ext cx="269013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ng"/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503759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pasted-image.png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180344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42352" y="1211717"/>
                <a:ext cx="463816" cy="4172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6" name="Shape 198"/>
            <p:cNvSpPr/>
            <p:nvPr/>
          </p:nvSpPr>
          <p:spPr>
            <a:xfrm rot="5400000">
              <a:off x="8061548" y="6837982"/>
              <a:ext cx="1591163" cy="1027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10000" dirty="0">
                  <a:latin typeface="Adobe Clean" panose="020B0503020404020204" pitchFamily="34" charset="0"/>
                </a:rPr>
                <a:t>…</a:t>
              </a:r>
            </a:p>
          </p:txBody>
        </p:sp>
      </p:grpSp>
      <p:sp>
        <p:nvSpPr>
          <p:cNvPr id="117" name="Shape 208"/>
          <p:cNvSpPr/>
          <p:nvPr/>
        </p:nvSpPr>
        <p:spPr>
          <a:xfrm flipV="1">
            <a:off x="6602561" y="1076757"/>
            <a:ext cx="2" cy="6366694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0" name="TextBox 139"/>
          <p:cNvSpPr txBox="1"/>
          <p:nvPr/>
        </p:nvSpPr>
        <p:spPr>
          <a:xfrm>
            <a:off x="2266322" y="248396"/>
            <a:ext cx="21553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Paired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107288" y="248396"/>
            <a:ext cx="30759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Unpaired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90464" y="1227566"/>
            <a:ext cx="5307051" cy="7423738"/>
            <a:chOff x="157808" y="1937488"/>
            <a:chExt cx="4248472" cy="5980546"/>
          </a:xfrm>
        </p:grpSpPr>
        <p:grpSp>
          <p:nvGrpSpPr>
            <p:cNvPr id="47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65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8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62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9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59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0" name="1.jpg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2.jpg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3.jpg"/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1.jpg"/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2.jpg"/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3.jpg"/>
            <p:cNvPicPr>
              <a:picLocks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3578" tIns="53578" rIns="53578" bIns="5357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500" b="0" i="1" smtClean="0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750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56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7" name="pasted-image.pdf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" name="pasted-image.pdf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249887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19A1A63-DE23-467E-A804-F1AE93C1847A}"/>
              </a:ext>
            </a:extLst>
          </p:cNvPr>
          <p:cNvGraphicFramePr>
            <a:graphicFrameLocks/>
          </p:cNvGraphicFramePr>
          <p:nvPr/>
        </p:nvGraphicFramePr>
        <p:xfrm>
          <a:off x="3049333" y="131296"/>
          <a:ext cx="8307538" cy="5340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AA880FA-65D1-483E-B114-14489D345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444" y="5365909"/>
            <a:ext cx="9235440" cy="2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4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317" y="3203973"/>
            <a:ext cx="13215769" cy="1821656"/>
          </a:xfrm>
        </p:spPr>
        <p:txBody>
          <a:bodyPr>
            <a:noAutofit/>
          </a:bodyPr>
          <a:lstStyle/>
          <a:p>
            <a:r>
              <a:rPr lang="en-US" sz="10000"/>
              <a:t>Reconstucted Images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57529243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8FFA00-1E6D-40DB-B460-15F9EB2D0AB8}"/>
              </a:ext>
            </a:extLst>
          </p:cNvPr>
          <p:cNvSpPr txBox="1"/>
          <p:nvPr/>
        </p:nvSpPr>
        <p:spPr>
          <a:xfrm>
            <a:off x="186408" y="298377"/>
            <a:ext cx="4316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Reconstructed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5D9A1-84A1-4509-864F-26E90E752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5"/>
          <a:stretch/>
        </p:blipFill>
        <p:spPr>
          <a:xfrm>
            <a:off x="3282753" y="1450503"/>
            <a:ext cx="7200800" cy="6536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C213D1-13F4-4F5C-A4CD-638B47CBB58E}"/>
              </a:ext>
            </a:extLst>
          </p:cNvPr>
          <p:cNvSpPr txBox="1"/>
          <p:nvPr/>
        </p:nvSpPr>
        <p:spPr>
          <a:xfrm>
            <a:off x="4434590" y="994739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5CBE9-539B-4F4A-A025-2B750EBCD150}"/>
              </a:ext>
            </a:extLst>
          </p:cNvPr>
          <p:cNvSpPr txBox="1"/>
          <p:nvPr/>
        </p:nvSpPr>
        <p:spPr>
          <a:xfrm>
            <a:off x="6548550" y="989353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679CE-9773-4B1B-8B03-6DD7BDFF7C9D}"/>
              </a:ext>
            </a:extLst>
          </p:cNvPr>
          <p:cNvSpPr txBox="1"/>
          <p:nvPr/>
        </p:nvSpPr>
        <p:spPr>
          <a:xfrm>
            <a:off x="8079972" y="1012492"/>
            <a:ext cx="238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524928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8FFA00-1E6D-40DB-B460-15F9EB2D0AB8}"/>
              </a:ext>
            </a:extLst>
          </p:cNvPr>
          <p:cNvSpPr txBox="1"/>
          <p:nvPr/>
        </p:nvSpPr>
        <p:spPr>
          <a:xfrm>
            <a:off x="186408" y="298377"/>
            <a:ext cx="1255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Reconstructed Images (Chu, Zhmoginov and Sandler, NIPSW 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39BB8-2C82-4F97-AAD5-939F3673D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33"/>
          <a:stretch/>
        </p:blipFill>
        <p:spPr>
          <a:xfrm>
            <a:off x="2670684" y="916133"/>
            <a:ext cx="9289032" cy="3054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0B1BD-AB9C-4E7A-9C05-340A2E8DF6FE}"/>
              </a:ext>
            </a:extLst>
          </p:cNvPr>
          <p:cNvSpPr txBox="1"/>
          <p:nvPr/>
        </p:nvSpPr>
        <p:spPr>
          <a:xfrm>
            <a:off x="3975603" y="3882951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C8876-F87E-4A64-8619-00F517C3A9A9}"/>
              </a:ext>
            </a:extLst>
          </p:cNvPr>
          <p:cNvSpPr txBox="1"/>
          <p:nvPr/>
        </p:nvSpPr>
        <p:spPr>
          <a:xfrm>
            <a:off x="6820514" y="3882951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E21C6-9A0C-4B79-BBA1-46DF08AD038A}"/>
              </a:ext>
            </a:extLst>
          </p:cNvPr>
          <p:cNvSpPr txBox="1"/>
          <p:nvPr/>
        </p:nvSpPr>
        <p:spPr>
          <a:xfrm>
            <a:off x="9153570" y="3845496"/>
            <a:ext cx="238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265752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8FFA00-1E6D-40DB-B460-15F9EB2D0AB8}"/>
              </a:ext>
            </a:extLst>
          </p:cNvPr>
          <p:cNvSpPr txBox="1"/>
          <p:nvPr/>
        </p:nvSpPr>
        <p:spPr>
          <a:xfrm>
            <a:off x="186408" y="298377"/>
            <a:ext cx="1255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Reconstructed Images (Chu, Zhmoginov and Sandler, NIPSW 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39BB8-2C82-4F97-AAD5-939F3673D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33"/>
          <a:stretch/>
        </p:blipFill>
        <p:spPr>
          <a:xfrm>
            <a:off x="2670684" y="916133"/>
            <a:ext cx="9289032" cy="3054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6AA45-339D-49E2-ADAF-7CA33458E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" b="11127"/>
          <a:stretch/>
        </p:blipFill>
        <p:spPr>
          <a:xfrm>
            <a:off x="4074842" y="4520232"/>
            <a:ext cx="6647591" cy="326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0B1BD-AB9C-4E7A-9C05-340A2E8DF6FE}"/>
              </a:ext>
            </a:extLst>
          </p:cNvPr>
          <p:cNvSpPr txBox="1"/>
          <p:nvPr/>
        </p:nvSpPr>
        <p:spPr>
          <a:xfrm>
            <a:off x="3975603" y="3882951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C8876-F87E-4A64-8619-00F517C3A9A9}"/>
              </a:ext>
            </a:extLst>
          </p:cNvPr>
          <p:cNvSpPr txBox="1"/>
          <p:nvPr/>
        </p:nvSpPr>
        <p:spPr>
          <a:xfrm>
            <a:off x="6820514" y="3882951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E21C6-9A0C-4B79-BBA1-46DF08AD038A}"/>
              </a:ext>
            </a:extLst>
          </p:cNvPr>
          <p:cNvSpPr txBox="1"/>
          <p:nvPr/>
        </p:nvSpPr>
        <p:spPr>
          <a:xfrm>
            <a:off x="9153570" y="3845496"/>
            <a:ext cx="238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E1E08-B3AE-49E1-9F6D-FC21FFC578A3}"/>
              </a:ext>
            </a:extLst>
          </p:cNvPr>
          <p:cNvSpPr txBox="1"/>
          <p:nvPr/>
        </p:nvSpPr>
        <p:spPr>
          <a:xfrm>
            <a:off x="4594118" y="7680647"/>
            <a:ext cx="2564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Output 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B3F1E3-152A-4641-A3F3-5F46B91B246D}"/>
              </a:ext>
            </a:extLst>
          </p:cNvPr>
          <p:cNvSpPr txBox="1"/>
          <p:nvPr/>
        </p:nvSpPr>
        <p:spPr>
          <a:xfrm>
            <a:off x="7492147" y="7680648"/>
            <a:ext cx="2889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Real Map Variance</a:t>
            </a:r>
          </a:p>
        </p:txBody>
      </p:sp>
    </p:spTree>
    <p:extLst>
      <p:ext uri="{BB962C8B-B14F-4D97-AF65-F5344CB8AC3E}">
        <p14:creationId xmlns:p14="http://schemas.microsoft.com/office/powerpoint/2010/main" val="32975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317" y="3203973"/>
            <a:ext cx="13215769" cy="1821656"/>
          </a:xfrm>
        </p:spPr>
        <p:txBody>
          <a:bodyPr>
            <a:noAutofit/>
          </a:bodyPr>
          <a:lstStyle/>
          <a:p>
            <a:r>
              <a:rPr lang="en-US" sz="10000" dirty="0"/>
              <a:t>Failure cases</a:t>
            </a:r>
          </a:p>
        </p:txBody>
      </p:sp>
    </p:spTree>
    <p:extLst>
      <p:ext uri="{BB962C8B-B14F-4D97-AF65-F5344CB8AC3E}">
        <p14:creationId xmlns:p14="http://schemas.microsoft.com/office/powerpoint/2010/main" val="118099671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676"/>
          <a:stretch/>
        </p:blipFill>
        <p:spPr>
          <a:xfrm>
            <a:off x="258417" y="240614"/>
            <a:ext cx="5256584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07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" y="240614"/>
            <a:ext cx="10657184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8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" y="240614"/>
            <a:ext cx="10657184" cy="7992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07535" y="472159"/>
            <a:ext cx="23260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ImageNet </a:t>
            </a:r>
          </a:p>
          <a:p>
            <a:pPr algn="ctr"/>
            <a:r>
              <a:rPr lang="en-US" sz="3200" dirty="0"/>
              <a:t>“Wild horse”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760" y="1594520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038" y="3034679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22" y="4258816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160" y="5447231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972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D286-B986-4107-8EA9-F1176928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750" y="1162473"/>
            <a:ext cx="10444901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986" y="2800581"/>
            <a:ext cx="1947672" cy="19476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question mark squ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986" y="702548"/>
            <a:ext cx="1947672" cy="19476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702448"/>
            <a:ext cx="1947672" cy="19476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5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hape 3565"/>
          <p:cNvSpPr/>
          <p:nvPr/>
        </p:nvSpPr>
        <p:spPr>
          <a:xfrm>
            <a:off x="2922712" y="2486454"/>
            <a:ext cx="1682319" cy="548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30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Shape 3802"/>
          <p:cNvSpPr/>
          <p:nvPr/>
        </p:nvSpPr>
        <p:spPr>
          <a:xfrm>
            <a:off x="8021347" y="2788989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29" name="Shape 3827"/>
          <p:cNvSpPr/>
          <p:nvPr/>
        </p:nvSpPr>
        <p:spPr>
          <a:xfrm>
            <a:off x="1604751" y="2761289"/>
            <a:ext cx="3427532" cy="937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1" extrusionOk="0">
                <a:moveTo>
                  <a:pt x="0" y="0"/>
                </a:moveTo>
                <a:cubicBezTo>
                  <a:pt x="2588" y="14810"/>
                  <a:pt x="9788" y="21600"/>
                  <a:pt x="21600" y="20369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stealth"/>
          </a:ln>
        </p:spPr>
        <p:txBody>
          <a:bodyPr/>
          <a:lstStyle/>
          <a:p>
            <a:endParaRPr sz="1740"/>
          </a:p>
        </p:txBody>
      </p:sp>
      <p:grpSp>
        <p:nvGrpSpPr>
          <p:cNvPr id="31" name="Group 3812"/>
          <p:cNvGrpSpPr/>
          <p:nvPr/>
        </p:nvGrpSpPr>
        <p:grpSpPr>
          <a:xfrm rot="5400000">
            <a:off x="6550278" y="2647794"/>
            <a:ext cx="2112254" cy="188413"/>
            <a:chOff x="0" y="0"/>
            <a:chExt cx="3520423" cy="314020"/>
          </a:xfrm>
        </p:grpSpPr>
        <p:sp>
          <p:nvSpPr>
            <p:cNvPr id="33" name="Shape 3809"/>
            <p:cNvSpPr/>
            <p:nvPr/>
          </p:nvSpPr>
          <p:spPr>
            <a:xfrm>
              <a:off x="0" y="26778"/>
              <a:ext cx="3520424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34" name="Shape 3810"/>
            <p:cNvSpPr/>
            <p:nvPr/>
          </p:nvSpPr>
          <p:spPr>
            <a:xfrm flipH="1">
              <a:off x="22704" y="0"/>
              <a:ext cx="1" cy="3140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42" name="Shape 3811"/>
            <p:cNvSpPr/>
            <p:nvPr/>
          </p:nvSpPr>
          <p:spPr>
            <a:xfrm>
              <a:off x="3500345" y="28400"/>
              <a:ext cx="1" cy="2572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605972" y="1967235"/>
            <a:ext cx="1227374" cy="1643509"/>
            <a:chOff x="1698576" y="4114800"/>
            <a:chExt cx="2232248" cy="2395642"/>
          </a:xfrm>
        </p:grpSpPr>
        <p:grpSp>
          <p:nvGrpSpPr>
            <p:cNvPr id="45" name="Group 44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47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8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9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Shape 3594"/>
          <p:cNvSpPr/>
          <p:nvPr/>
        </p:nvSpPr>
        <p:spPr>
          <a:xfrm>
            <a:off x="2456111" y="5698976"/>
            <a:ext cx="9718179" cy="64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/>
          <a:lstStyle>
            <a:lvl1pPr>
              <a:defRPr sz="6000"/>
            </a:lvl1pPr>
          </a:lstStyle>
          <a:p>
            <a:pPr algn="ctr"/>
            <a:r>
              <a:rPr lang="en-US" sz="7200" dirty="0"/>
              <a:t>No input-output pairs!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9821276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9" grpId="0" animBg="1"/>
      <p:bldP spid="5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6A4F-39AC-4A97-8CC6-103AE1E2C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119627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n-lt"/>
                <a:cs typeface="helvetica" panose="020B0604020202020204" pitchFamily="34" charset="0"/>
              </a:rPr>
              <a:t>Beyond CycleGAN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72452-911B-4FE3-BD47-0E1C9389D420}"/>
              </a:ext>
            </a:extLst>
          </p:cNvPr>
          <p:cNvSpPr txBox="1"/>
          <p:nvPr/>
        </p:nvSpPr>
        <p:spPr>
          <a:xfrm>
            <a:off x="1514993" y="3006804"/>
            <a:ext cx="10038720" cy="389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320">
                <a:cs typeface="helvetica" panose="020B0604020202020204" pitchFamily="34" charset="0"/>
              </a:rPr>
              <a:t>Multi-modality</a:t>
            </a:r>
          </a:p>
          <a:p>
            <a:pPr>
              <a:lnSpc>
                <a:spcPct val="200000"/>
              </a:lnSpc>
            </a:pPr>
            <a:r>
              <a:rPr lang="en-US" sz="4320">
                <a:cs typeface="helvetica" panose="020B0604020202020204" pitchFamily="34" charset="0"/>
              </a:rPr>
              <a:t>Style control</a:t>
            </a:r>
          </a:p>
          <a:p>
            <a:pPr>
              <a:lnSpc>
                <a:spcPct val="200000"/>
              </a:lnSpc>
            </a:pPr>
            <a:r>
              <a:rPr lang="en-US" sz="4320">
                <a:cs typeface="helvetica" panose="020B0604020202020204" pitchFamily="34" charset="0"/>
              </a:rPr>
              <a:t>More than two domains</a:t>
            </a:r>
          </a:p>
        </p:txBody>
      </p:sp>
    </p:spTree>
    <p:extLst>
      <p:ext uri="{BB962C8B-B14F-4D97-AF65-F5344CB8AC3E}">
        <p14:creationId xmlns:p14="http://schemas.microsoft.com/office/powerpoint/2010/main" val="10937994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6A4F-39AC-4A97-8CC6-103AE1E2C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119627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n-lt"/>
                <a:cs typeface="helvetica" panose="020B0604020202020204" pitchFamily="34" charset="0"/>
              </a:rPr>
              <a:t>Beyond CycleGAN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72452-911B-4FE3-BD47-0E1C9389D420}"/>
              </a:ext>
            </a:extLst>
          </p:cNvPr>
          <p:cNvSpPr txBox="1"/>
          <p:nvPr/>
        </p:nvSpPr>
        <p:spPr>
          <a:xfrm>
            <a:off x="1514993" y="3006804"/>
            <a:ext cx="10038720" cy="389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320" b="1">
                <a:cs typeface="helvetica" panose="020B0604020202020204" pitchFamily="34" charset="0"/>
              </a:rPr>
              <a:t>Multi-modality</a:t>
            </a:r>
          </a:p>
          <a:p>
            <a:pPr>
              <a:lnSpc>
                <a:spcPct val="200000"/>
              </a:lnSpc>
            </a:pPr>
            <a:r>
              <a:rPr lang="en-US" sz="432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Style control</a:t>
            </a:r>
          </a:p>
          <a:p>
            <a:pPr>
              <a:lnSpc>
                <a:spcPct val="200000"/>
              </a:lnSpc>
            </a:pPr>
            <a:r>
              <a:rPr lang="en-US" sz="432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More than two domains</a:t>
            </a:r>
          </a:p>
        </p:txBody>
      </p:sp>
    </p:spTree>
    <p:extLst>
      <p:ext uri="{BB962C8B-B14F-4D97-AF65-F5344CB8AC3E}">
        <p14:creationId xmlns:p14="http://schemas.microsoft.com/office/powerpoint/2010/main" val="361431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2BF0D4-077B-4ECC-952B-592EBFB50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39"/>
          <a:stretch/>
        </p:blipFill>
        <p:spPr>
          <a:xfrm>
            <a:off x="4866762" y="1140681"/>
            <a:ext cx="7383688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8DBE4-4CB6-49D7-B920-8FC108688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9" r="66973"/>
          <a:stretch/>
        </p:blipFill>
        <p:spPr>
          <a:xfrm>
            <a:off x="4862368" y="1140682"/>
            <a:ext cx="1463132" cy="1428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8F83A5-D58D-4F99-BA2C-69DC4DE7B1F7}"/>
              </a:ext>
            </a:extLst>
          </p:cNvPr>
          <p:cNvSpPr txBox="1"/>
          <p:nvPr/>
        </p:nvSpPr>
        <p:spPr>
          <a:xfrm>
            <a:off x="372470" y="312072"/>
            <a:ext cx="545354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/>
              <a:t>Beyond CycleGAN – Multi-modality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6D1D63-7C37-4C86-B6B7-644C045B0A34}"/>
              </a:ext>
            </a:extLst>
          </p:cNvPr>
          <p:cNvSpPr/>
          <p:nvPr/>
        </p:nvSpPr>
        <p:spPr>
          <a:xfrm>
            <a:off x="11089110" y="7706056"/>
            <a:ext cx="3541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Almahairi et al., ICML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1F021-7FD2-43DA-AC27-913ADF3A6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598" y="2651191"/>
            <a:ext cx="9873269" cy="2310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1F274-415A-4DB7-8CAF-7713D2FD2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462"/>
          <a:stretch/>
        </p:blipFill>
        <p:spPr>
          <a:xfrm>
            <a:off x="2112709" y="1140682"/>
            <a:ext cx="1463132" cy="14287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29F72-637F-41B9-9F86-09F72168539C}"/>
              </a:ext>
            </a:extLst>
          </p:cNvPr>
          <p:cNvCxnSpPr/>
          <p:nvPr/>
        </p:nvCxnSpPr>
        <p:spPr>
          <a:xfrm>
            <a:off x="3795297" y="1871834"/>
            <a:ext cx="839096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FAD0337-B744-4899-B729-B525DD726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731" y="5105275"/>
            <a:ext cx="6545002" cy="28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F83A5-D58D-4F99-BA2C-69DC4DE7B1F7}"/>
              </a:ext>
            </a:extLst>
          </p:cNvPr>
          <p:cNvSpPr txBox="1"/>
          <p:nvPr/>
        </p:nvSpPr>
        <p:spPr>
          <a:xfrm>
            <a:off x="372470" y="312072"/>
            <a:ext cx="545354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/>
              <a:t>Beyond CycleGAN – Multi-modality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1D429F6-FE78-4E1F-99B2-7C81D1805FE4}"/>
                  </a:ext>
                </a:extLst>
              </p:cNvPr>
              <p:cNvSpPr/>
              <p:nvPr/>
            </p:nvSpPr>
            <p:spPr>
              <a:xfrm>
                <a:off x="2752465" y="2321763"/>
                <a:ext cx="1004101" cy="1060435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6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36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36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1D429F6-FE78-4E1F-99B2-7C81D1805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465" y="2321763"/>
                <a:ext cx="1004101" cy="106043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20563F-6391-4939-AE66-F024F91F0C6A}"/>
                  </a:ext>
                </a:extLst>
              </p:cNvPr>
              <p:cNvSpPr/>
              <p:nvPr/>
            </p:nvSpPr>
            <p:spPr>
              <a:xfrm>
                <a:off x="2752465" y="4609024"/>
                <a:ext cx="1004101" cy="1060435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3360"/>
                  <a:t> </a:t>
                </a:r>
                <a14:m>
                  <m:oMath xmlns:m="http://schemas.openxmlformats.org/officeDocument/2006/math">
                    <m:r>
                      <a:rPr lang="en-US" sz="336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36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20563F-6391-4939-AE66-F024F91F0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465" y="4609024"/>
                <a:ext cx="1004101" cy="10604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6F35C8-0B52-41FF-9572-007D68F094C8}"/>
              </a:ext>
            </a:extLst>
          </p:cNvPr>
          <p:cNvSpPr/>
          <p:nvPr/>
        </p:nvSpPr>
        <p:spPr>
          <a:xfrm>
            <a:off x="243877" y="2611555"/>
            <a:ext cx="2045827" cy="2792603"/>
          </a:xfrm>
          <a:prstGeom prst="roundRect">
            <a:avLst>
              <a:gd name="adj" fmla="val 215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8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3EC5C4-26DA-4664-9BC7-763C99594DEC}"/>
              </a:ext>
            </a:extLst>
          </p:cNvPr>
          <p:cNvCxnSpPr/>
          <p:nvPr/>
        </p:nvCxnSpPr>
        <p:spPr>
          <a:xfrm>
            <a:off x="469512" y="2949076"/>
            <a:ext cx="92328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A084F-DCA1-4EE9-8C2F-E9DDF8230C56}"/>
                  </a:ext>
                </a:extLst>
              </p:cNvPr>
              <p:cNvSpPr txBox="1"/>
              <p:nvPr/>
            </p:nvSpPr>
            <p:spPr>
              <a:xfrm>
                <a:off x="1449329" y="2627552"/>
                <a:ext cx="854465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8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8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8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88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A084F-DCA1-4EE9-8C2F-E9DDF8230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329" y="2627552"/>
                <a:ext cx="854465" cy="535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C8497C-E8A7-4925-963B-80554F0C6068}"/>
              </a:ext>
            </a:extLst>
          </p:cNvPr>
          <p:cNvCxnSpPr>
            <a:cxnSpLocks/>
            <a:stCxn id="7" idx="5"/>
            <a:endCxn id="16" idx="1"/>
          </p:cNvCxnSpPr>
          <p:nvPr/>
        </p:nvCxnSpPr>
        <p:spPr>
          <a:xfrm>
            <a:off x="3609519" y="3226901"/>
            <a:ext cx="1407474" cy="15374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8BADCD7-A47B-4721-86E3-3D6868F46277}"/>
                  </a:ext>
                </a:extLst>
              </p:cNvPr>
              <p:cNvSpPr/>
              <p:nvPr/>
            </p:nvSpPr>
            <p:spPr>
              <a:xfrm>
                <a:off x="4869946" y="4609024"/>
                <a:ext cx="1004101" cy="1060435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336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36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6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336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8BADCD7-A47B-4721-86E3-3D6868F46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46" y="4609024"/>
                <a:ext cx="1004101" cy="106043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16E84-8089-4702-8FAC-27BBDF071E5D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3756566" y="5139241"/>
            <a:ext cx="11133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0EBDB-B3CB-434A-9E61-A9E15DD4EF8F}"/>
              </a:ext>
            </a:extLst>
          </p:cNvPr>
          <p:cNvCxnSpPr/>
          <p:nvPr/>
        </p:nvCxnSpPr>
        <p:spPr>
          <a:xfrm>
            <a:off x="469512" y="4300465"/>
            <a:ext cx="9232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CBDA81-637C-4FF7-8FD1-B141A827A6DD}"/>
                  </a:ext>
                </a:extLst>
              </p:cNvPr>
              <p:cNvSpPr txBox="1"/>
              <p:nvPr/>
            </p:nvSpPr>
            <p:spPr>
              <a:xfrm>
                <a:off x="1449329" y="3987553"/>
                <a:ext cx="656525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8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8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8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8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CBDA81-637C-4FF7-8FD1-B141A827A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329" y="3987553"/>
                <a:ext cx="656525" cy="5355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42C0290-5579-453F-95B8-207D1B069214}"/>
                  </a:ext>
                </a:extLst>
              </p:cNvPr>
              <p:cNvSpPr/>
              <p:nvPr/>
            </p:nvSpPr>
            <p:spPr>
              <a:xfrm>
                <a:off x="4869945" y="2321761"/>
                <a:ext cx="1004101" cy="1060435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36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36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336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336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42C0290-5579-453F-95B8-207D1B069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45" y="2321761"/>
                <a:ext cx="1004101" cy="106043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60046F-8612-488B-AC7B-D071C470DB01}"/>
              </a:ext>
            </a:extLst>
          </p:cNvPr>
          <p:cNvCxnSpPr>
            <a:cxnSpLocks/>
            <a:stCxn id="8" idx="7"/>
            <a:endCxn id="29" idx="3"/>
          </p:cNvCxnSpPr>
          <p:nvPr/>
        </p:nvCxnSpPr>
        <p:spPr>
          <a:xfrm flipV="1">
            <a:off x="3609518" y="3226900"/>
            <a:ext cx="1407473" cy="15374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15A490-559C-4A09-BF91-E93C980A63BD}"/>
              </a:ext>
            </a:extLst>
          </p:cNvPr>
          <p:cNvCxnSpPr>
            <a:cxnSpLocks/>
            <a:stCxn id="16" idx="0"/>
            <a:endCxn id="29" idx="4"/>
          </p:cNvCxnSpPr>
          <p:nvPr/>
        </p:nvCxnSpPr>
        <p:spPr>
          <a:xfrm flipH="1" flipV="1">
            <a:off x="5371996" y="3382197"/>
            <a:ext cx="1" cy="12268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459655E-73EF-4666-9F68-E8009B583BCE}"/>
                  </a:ext>
                </a:extLst>
              </p:cNvPr>
              <p:cNvSpPr/>
              <p:nvPr/>
            </p:nvSpPr>
            <p:spPr>
              <a:xfrm>
                <a:off x="7155238" y="2320434"/>
                <a:ext cx="1004101" cy="1060435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6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36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36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36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459655E-73EF-4666-9F68-E8009B583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238" y="2320434"/>
                <a:ext cx="1004101" cy="106043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E20C18-4184-4EF2-A82E-9805D5745CE9}"/>
              </a:ext>
            </a:extLst>
          </p:cNvPr>
          <p:cNvCxnSpPr/>
          <p:nvPr/>
        </p:nvCxnSpPr>
        <p:spPr>
          <a:xfrm>
            <a:off x="469512" y="4976161"/>
            <a:ext cx="92328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B009D4E-CCBE-4D3D-967E-CDB31704055B}"/>
                  </a:ext>
                </a:extLst>
              </p:cNvPr>
              <p:cNvSpPr txBox="1"/>
              <p:nvPr/>
            </p:nvSpPr>
            <p:spPr>
              <a:xfrm>
                <a:off x="1446364" y="4667552"/>
                <a:ext cx="684355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8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8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8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8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B009D4E-CCBE-4D3D-967E-CDB31704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364" y="4667552"/>
                <a:ext cx="684355" cy="5355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043C8E-C010-483F-9302-5CF23D1578C7}"/>
              </a:ext>
            </a:extLst>
          </p:cNvPr>
          <p:cNvCxnSpPr>
            <a:cxnSpLocks/>
            <a:stCxn id="16" idx="7"/>
            <a:endCxn id="36" idx="3"/>
          </p:cNvCxnSpPr>
          <p:nvPr/>
        </p:nvCxnSpPr>
        <p:spPr>
          <a:xfrm flipV="1">
            <a:off x="5727001" y="3225572"/>
            <a:ext cx="1575284" cy="153874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A814A5-730A-42E9-AC49-3396C4F47C13}"/>
              </a:ext>
            </a:extLst>
          </p:cNvPr>
          <p:cNvCxnSpPr/>
          <p:nvPr/>
        </p:nvCxnSpPr>
        <p:spPr>
          <a:xfrm>
            <a:off x="469512" y="3624770"/>
            <a:ext cx="92328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DBA8D680-893E-4E03-AAD3-EB4CD0E45A7E}"/>
              </a:ext>
            </a:extLst>
          </p:cNvPr>
          <p:cNvCxnSpPr>
            <a:cxnSpLocks/>
            <a:stCxn id="8" idx="5"/>
            <a:endCxn id="36" idx="4"/>
          </p:cNvCxnSpPr>
          <p:nvPr/>
        </p:nvCxnSpPr>
        <p:spPr>
          <a:xfrm rot="5400000" flipH="1" flipV="1">
            <a:off x="4566757" y="2423631"/>
            <a:ext cx="2133293" cy="4047770"/>
          </a:xfrm>
          <a:prstGeom prst="curvedConnector3">
            <a:avLst>
              <a:gd name="adj1" fmla="val -20139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BDB232-C776-41B4-B621-F225CFCFD675}"/>
                  </a:ext>
                </a:extLst>
              </p:cNvPr>
              <p:cNvSpPr txBox="1"/>
              <p:nvPr/>
            </p:nvSpPr>
            <p:spPr>
              <a:xfrm>
                <a:off x="1452694" y="3307552"/>
                <a:ext cx="868251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8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8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8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</m:oMath>
                  </m:oMathPara>
                </a14:m>
                <a:endParaRPr lang="en-US" sz="288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BDB232-C776-41B4-B621-F225CFCFD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694" y="3307552"/>
                <a:ext cx="868251" cy="5355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92F1765-261D-49EA-A8E1-B855E11B9638}"/>
              </a:ext>
            </a:extLst>
          </p:cNvPr>
          <p:cNvCxnSpPr>
            <a:cxnSpLocks/>
            <a:stCxn id="29" idx="6"/>
            <a:endCxn id="49" idx="1"/>
          </p:cNvCxnSpPr>
          <p:nvPr/>
        </p:nvCxnSpPr>
        <p:spPr>
          <a:xfrm>
            <a:off x="5874046" y="2851979"/>
            <a:ext cx="1436102" cy="188633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1C9903A-4D8C-4E60-A8F8-A5759F59B6A3}"/>
                  </a:ext>
                </a:extLst>
              </p:cNvPr>
              <p:cNvSpPr/>
              <p:nvPr/>
            </p:nvSpPr>
            <p:spPr>
              <a:xfrm>
                <a:off x="7163102" y="4583014"/>
                <a:ext cx="1004101" cy="1060435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3360"/>
                  <a:t> </a:t>
                </a:r>
                <a14:m>
                  <m:oMath xmlns:m="http://schemas.openxmlformats.org/officeDocument/2006/math">
                    <m:r>
                      <a:rPr lang="en-US" sz="336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36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36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1C9903A-4D8C-4E60-A8F8-A5759F59B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102" y="4583014"/>
                <a:ext cx="1004101" cy="106043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E67189-8330-434B-A340-90FB8B1B9D3D}"/>
              </a:ext>
            </a:extLst>
          </p:cNvPr>
          <p:cNvCxnSpPr>
            <a:cxnSpLocks/>
            <a:stCxn id="16" idx="6"/>
            <a:endCxn id="49" idx="2"/>
          </p:cNvCxnSpPr>
          <p:nvPr/>
        </p:nvCxnSpPr>
        <p:spPr>
          <a:xfrm flipV="1">
            <a:off x="5874047" y="5113232"/>
            <a:ext cx="1289054" cy="2601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7133EE9-EC59-4726-8AD0-D2609C1727A4}"/>
              </a:ext>
            </a:extLst>
          </p:cNvPr>
          <p:cNvGrpSpPr/>
          <p:nvPr/>
        </p:nvGrpSpPr>
        <p:grpSpPr>
          <a:xfrm>
            <a:off x="8835211" y="2332015"/>
            <a:ext cx="5414738" cy="3349025"/>
            <a:chOff x="7341161" y="3363359"/>
            <a:chExt cx="4512282" cy="279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21264D3-AEEA-45CF-BE84-4A39B5F37ECE}"/>
                    </a:ext>
                  </a:extLst>
                </p:cNvPr>
                <p:cNvSpPr/>
                <p:nvPr/>
              </p:nvSpPr>
              <p:spPr>
                <a:xfrm>
                  <a:off x="7341161" y="3364466"/>
                  <a:ext cx="836751" cy="883696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3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6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36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sz="3360"/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21264D3-AEEA-45CF-BE84-4A39B5F37E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1161" y="3364466"/>
                  <a:ext cx="836751" cy="88369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20BB474-815D-42A0-9B4B-5A47BA93F202}"/>
                    </a:ext>
                  </a:extLst>
                </p:cNvPr>
                <p:cNvSpPr/>
                <p:nvPr/>
              </p:nvSpPr>
              <p:spPr>
                <a:xfrm>
                  <a:off x="7341161" y="5270517"/>
                  <a:ext cx="836751" cy="883696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3360"/>
                    <a:t> </a:t>
                  </a:r>
                  <a14:m>
                    <m:oMath xmlns:m="http://schemas.openxmlformats.org/officeDocument/2006/math">
                      <m:r>
                        <a:rPr lang="en-US" sz="336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sz="3360"/>
                </a:p>
              </p:txBody>
            </p:sp>
          </mc:Choice>
          <mc:Fallback xmlns="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20BB474-815D-42A0-9B4B-5A47BA93F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1161" y="5270517"/>
                  <a:ext cx="836751" cy="88369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CCA8F1C-D239-4A4B-BEFC-72E05ED2C4A6}"/>
                </a:ext>
              </a:extLst>
            </p:cNvPr>
            <p:cNvCxnSpPr>
              <a:cxnSpLocks/>
              <a:stCxn id="57" idx="5"/>
              <a:endCxn id="60" idx="1"/>
            </p:cNvCxnSpPr>
            <p:nvPr/>
          </p:nvCxnSpPr>
          <p:spPr>
            <a:xfrm>
              <a:off x="8055373" y="4118748"/>
              <a:ext cx="1172895" cy="128118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A4DEE21-A60E-4268-A97E-99A41F8D3AE8}"/>
                    </a:ext>
                  </a:extLst>
                </p:cNvPr>
                <p:cNvSpPr/>
                <p:nvPr/>
              </p:nvSpPr>
              <p:spPr>
                <a:xfrm>
                  <a:off x="9105729" y="5270517"/>
                  <a:ext cx="836751" cy="883696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336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36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36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lang="en-US" sz="3360"/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A4DEE21-A60E-4268-A97E-99A41F8D3A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5729" y="5270517"/>
                  <a:ext cx="836751" cy="883696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3BD44B6-FB8F-4E17-834D-FD4F4C554456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>
              <a:off x="8177912" y="5712365"/>
              <a:ext cx="92781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494CA566-5160-403D-8FBD-D0B9CF1EE2F1}"/>
                    </a:ext>
                  </a:extLst>
                </p:cNvPr>
                <p:cNvSpPr/>
                <p:nvPr/>
              </p:nvSpPr>
              <p:spPr>
                <a:xfrm>
                  <a:off x="9105728" y="3364465"/>
                  <a:ext cx="836751" cy="883696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3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336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36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336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3360"/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494CA566-5160-403D-8FBD-D0B9CF1EE2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5728" y="3364465"/>
                  <a:ext cx="836751" cy="883696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F275335-2A84-487A-98AF-6C55C7C5AD1E}"/>
                </a:ext>
              </a:extLst>
            </p:cNvPr>
            <p:cNvCxnSpPr>
              <a:cxnSpLocks/>
              <a:stCxn id="58" idx="7"/>
              <a:endCxn id="62" idx="3"/>
            </p:cNvCxnSpPr>
            <p:nvPr/>
          </p:nvCxnSpPr>
          <p:spPr>
            <a:xfrm flipV="1">
              <a:off x="8055373" y="4118747"/>
              <a:ext cx="1172894" cy="128118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64DCF08-A362-4953-A77D-A580CF4459C3}"/>
                </a:ext>
              </a:extLst>
            </p:cNvPr>
            <p:cNvCxnSpPr>
              <a:cxnSpLocks/>
              <a:stCxn id="60" idx="0"/>
              <a:endCxn id="62" idx="4"/>
            </p:cNvCxnSpPr>
            <p:nvPr/>
          </p:nvCxnSpPr>
          <p:spPr>
            <a:xfrm flipH="1" flipV="1">
              <a:off x="9524104" y="4248161"/>
              <a:ext cx="1" cy="102235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DC114F6-A11E-4E83-8156-D1E59C225A10}"/>
                    </a:ext>
                  </a:extLst>
                </p:cNvPr>
                <p:cNvSpPr/>
                <p:nvPr/>
              </p:nvSpPr>
              <p:spPr>
                <a:xfrm>
                  <a:off x="11010139" y="3363359"/>
                  <a:ext cx="836751" cy="883696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3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6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36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3360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360"/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DC114F6-A11E-4E83-8156-D1E59C225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0139" y="3363359"/>
                  <a:ext cx="836751" cy="883696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CAEAFC-A9A5-4111-99D0-DC72A2330A93}"/>
                </a:ext>
              </a:extLst>
            </p:cNvPr>
            <p:cNvCxnSpPr>
              <a:cxnSpLocks/>
              <a:stCxn id="60" idx="7"/>
              <a:endCxn id="65" idx="3"/>
            </p:cNvCxnSpPr>
            <p:nvPr/>
          </p:nvCxnSpPr>
          <p:spPr>
            <a:xfrm flipV="1">
              <a:off x="9819941" y="4117641"/>
              <a:ext cx="1312737" cy="128229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55E97502-EE04-4D70-8686-BBCF13BBD4AB}"/>
                </a:ext>
              </a:extLst>
            </p:cNvPr>
            <p:cNvCxnSpPr>
              <a:cxnSpLocks/>
              <a:stCxn id="58" idx="5"/>
              <a:endCxn id="65" idx="4"/>
            </p:cNvCxnSpPr>
            <p:nvPr/>
          </p:nvCxnSpPr>
          <p:spPr>
            <a:xfrm rot="5400000" flipH="1" flipV="1">
              <a:off x="8853072" y="3449356"/>
              <a:ext cx="1777744" cy="3373142"/>
            </a:xfrm>
            <a:prstGeom prst="curvedConnector3">
              <a:avLst>
                <a:gd name="adj1" fmla="val -2013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02968C1-0016-4605-BADC-BE62A367EC47}"/>
                </a:ext>
              </a:extLst>
            </p:cNvPr>
            <p:cNvCxnSpPr>
              <a:cxnSpLocks/>
              <a:stCxn id="62" idx="6"/>
              <a:endCxn id="69" idx="1"/>
            </p:cNvCxnSpPr>
            <p:nvPr/>
          </p:nvCxnSpPr>
          <p:spPr>
            <a:xfrm>
              <a:off x="9942479" y="3806313"/>
              <a:ext cx="1196752" cy="15719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EA235D8-4C1B-4EFA-AD97-0CCDBD7DA633}"/>
                    </a:ext>
                  </a:extLst>
                </p:cNvPr>
                <p:cNvSpPr/>
                <p:nvPr/>
              </p:nvSpPr>
              <p:spPr>
                <a:xfrm>
                  <a:off x="11016692" y="5248842"/>
                  <a:ext cx="836751" cy="883696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3360"/>
                    <a:t> </a:t>
                  </a:r>
                  <a14:m>
                    <m:oMath xmlns:m="http://schemas.openxmlformats.org/officeDocument/2006/math">
                      <m:r>
                        <a:rPr lang="en-US" sz="336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36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US" sz="3360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EA235D8-4C1B-4EFA-AD97-0CCDBD7DA6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6692" y="5248842"/>
                  <a:ext cx="836751" cy="883696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1ED7A56-3C29-433E-9DE4-10BF0D09563E}"/>
                </a:ext>
              </a:extLst>
            </p:cNvPr>
            <p:cNvCxnSpPr>
              <a:cxnSpLocks/>
              <a:stCxn id="60" idx="6"/>
              <a:endCxn id="69" idx="2"/>
            </p:cNvCxnSpPr>
            <p:nvPr/>
          </p:nvCxnSpPr>
          <p:spPr>
            <a:xfrm flipV="1">
              <a:off x="9942480" y="5690690"/>
              <a:ext cx="1074212" cy="2167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A0D65EE-C07C-410C-8E39-D50C5F2038F5}"/>
              </a:ext>
            </a:extLst>
          </p:cNvPr>
          <p:cNvSpPr/>
          <p:nvPr/>
        </p:nvSpPr>
        <p:spPr>
          <a:xfrm>
            <a:off x="11089110" y="7706056"/>
            <a:ext cx="3541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Almahairi et al., ICML 2018</a:t>
            </a:r>
          </a:p>
        </p:txBody>
      </p:sp>
    </p:spTree>
    <p:extLst>
      <p:ext uri="{BB962C8B-B14F-4D97-AF65-F5344CB8AC3E}">
        <p14:creationId xmlns:p14="http://schemas.microsoft.com/office/powerpoint/2010/main" val="69383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  <p:bldP spid="29" grpId="0" animBg="1"/>
      <p:bldP spid="36" grpId="0" animBg="1"/>
      <p:bldP spid="38" grpId="0"/>
      <p:bldP spid="46" grpId="0"/>
      <p:bldP spid="4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F83A5-D58D-4F99-BA2C-69DC4DE7B1F7}"/>
              </a:ext>
            </a:extLst>
          </p:cNvPr>
          <p:cNvSpPr txBox="1"/>
          <p:nvPr/>
        </p:nvSpPr>
        <p:spPr>
          <a:xfrm>
            <a:off x="372470" y="312072"/>
            <a:ext cx="545354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/>
              <a:t>Beyond CycleGAN – Multi-modality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13397-CD5F-4111-8B60-487EDA463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3"/>
          <a:stretch/>
        </p:blipFill>
        <p:spPr>
          <a:xfrm>
            <a:off x="4110162" y="1399572"/>
            <a:ext cx="9050004" cy="5823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B3FFE-ABE2-407B-AB64-299A6F58A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0" r="87662"/>
          <a:stretch/>
        </p:blipFill>
        <p:spPr>
          <a:xfrm>
            <a:off x="1593611" y="1399571"/>
            <a:ext cx="1298044" cy="58231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C010BE-805C-4474-9486-A2D57EE68FD8}"/>
              </a:ext>
            </a:extLst>
          </p:cNvPr>
          <p:cNvCxnSpPr/>
          <p:nvPr/>
        </p:nvCxnSpPr>
        <p:spPr>
          <a:xfrm>
            <a:off x="3038439" y="4330357"/>
            <a:ext cx="923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3BF7026-277B-463C-B942-B40345D868F8}"/>
              </a:ext>
            </a:extLst>
          </p:cNvPr>
          <p:cNvSpPr/>
          <p:nvPr/>
        </p:nvSpPr>
        <p:spPr>
          <a:xfrm>
            <a:off x="11089110" y="7706056"/>
            <a:ext cx="3541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Almahairi et al., ICML 2018</a:t>
            </a:r>
          </a:p>
        </p:txBody>
      </p:sp>
    </p:spTree>
    <p:extLst>
      <p:ext uri="{BB962C8B-B14F-4D97-AF65-F5344CB8AC3E}">
        <p14:creationId xmlns:p14="http://schemas.microsoft.com/office/powerpoint/2010/main" val="13791564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6A4F-39AC-4A97-8CC6-103AE1E2C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119627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n-lt"/>
                <a:cs typeface="helvetica" panose="020B0604020202020204" pitchFamily="34" charset="0"/>
              </a:rPr>
              <a:t>Beyond CycleGAN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72452-911B-4FE3-BD47-0E1C9389D420}"/>
              </a:ext>
            </a:extLst>
          </p:cNvPr>
          <p:cNvSpPr txBox="1"/>
          <p:nvPr/>
        </p:nvSpPr>
        <p:spPr>
          <a:xfrm>
            <a:off x="1514993" y="3006804"/>
            <a:ext cx="10038720" cy="389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32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Multi-modality</a:t>
            </a:r>
          </a:p>
          <a:p>
            <a:pPr>
              <a:lnSpc>
                <a:spcPct val="200000"/>
              </a:lnSpc>
            </a:pPr>
            <a:r>
              <a:rPr lang="en-US" sz="4320" b="1">
                <a:cs typeface="helvetica" panose="020B0604020202020204" pitchFamily="34" charset="0"/>
              </a:rPr>
              <a:t>Style control</a:t>
            </a:r>
          </a:p>
          <a:p>
            <a:pPr>
              <a:lnSpc>
                <a:spcPct val="200000"/>
              </a:lnSpc>
            </a:pPr>
            <a:r>
              <a:rPr lang="en-US" sz="432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More than two domains</a:t>
            </a:r>
          </a:p>
        </p:txBody>
      </p:sp>
    </p:spTree>
    <p:extLst>
      <p:ext uri="{BB962C8B-B14F-4D97-AF65-F5344CB8AC3E}">
        <p14:creationId xmlns:p14="http://schemas.microsoft.com/office/powerpoint/2010/main" val="142496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50C2E-2515-44FB-8B12-D44383D8E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09" y="1296633"/>
            <a:ext cx="9221382" cy="2137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313D6-58F2-4BBF-BFE5-CCB39F28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3" y="3650070"/>
            <a:ext cx="4438652" cy="4368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9D5557-5C50-40CE-B3D6-D0E49064D680}"/>
              </a:ext>
            </a:extLst>
          </p:cNvPr>
          <p:cNvSpPr txBox="1"/>
          <p:nvPr/>
        </p:nvSpPr>
        <p:spPr>
          <a:xfrm>
            <a:off x="11478640" y="7767935"/>
            <a:ext cx="315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Chang et al., CVPR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695EC-236F-4B69-BCDC-3771875881B2}"/>
              </a:ext>
            </a:extLst>
          </p:cNvPr>
          <p:cNvSpPr txBox="1"/>
          <p:nvPr/>
        </p:nvSpPr>
        <p:spPr>
          <a:xfrm>
            <a:off x="372470" y="312072"/>
            <a:ext cx="51380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/>
              <a:t>Beyond CycleGAN – Style Control</a:t>
            </a:r>
          </a:p>
        </p:txBody>
      </p:sp>
    </p:spTree>
    <p:extLst>
      <p:ext uri="{BB962C8B-B14F-4D97-AF65-F5344CB8AC3E}">
        <p14:creationId xmlns:p14="http://schemas.microsoft.com/office/powerpoint/2010/main" val="1337734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A0BD0C-DB35-4B10-B455-4E5DDD009A11}"/>
              </a:ext>
            </a:extLst>
          </p:cNvPr>
          <p:cNvSpPr/>
          <p:nvPr/>
        </p:nvSpPr>
        <p:spPr>
          <a:xfrm>
            <a:off x="527377" y="2502813"/>
            <a:ext cx="3785684" cy="268188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8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A66230-343C-45CA-B202-28A70B5DA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14" t="989" r="1414" b="3231"/>
          <a:stretch/>
        </p:blipFill>
        <p:spPr>
          <a:xfrm>
            <a:off x="730837" y="3042559"/>
            <a:ext cx="1602646" cy="1566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A15810-527B-498F-B87E-1092989E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537" y="3042559"/>
            <a:ext cx="1566017" cy="1566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73E71F-DACD-422A-B881-735BE0F1B46C}"/>
                  </a:ext>
                </a:extLst>
              </p:cNvPr>
              <p:cNvSpPr txBox="1"/>
              <p:nvPr/>
            </p:nvSpPr>
            <p:spPr>
              <a:xfrm>
                <a:off x="730837" y="2599361"/>
                <a:ext cx="169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Reference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73E71F-DACD-422A-B881-735BE0F1B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7" y="2599361"/>
                <a:ext cx="1694118" cy="461665"/>
              </a:xfrm>
              <a:prstGeom prst="rect">
                <a:avLst/>
              </a:prstGeom>
              <a:blipFill>
                <a:blip r:embed="rId5"/>
                <a:stretch>
                  <a:fillRect l="-575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1BCCC-6856-4274-95A7-60338C6EFC27}"/>
                  </a:ext>
                </a:extLst>
              </p:cNvPr>
              <p:cNvSpPr txBox="1"/>
              <p:nvPr/>
            </p:nvSpPr>
            <p:spPr>
              <a:xfrm>
                <a:off x="2723268" y="2601389"/>
                <a:ext cx="12830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Source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1BCCC-6856-4274-95A7-60338C6E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268" y="2601389"/>
                <a:ext cx="1283044" cy="461665"/>
              </a:xfrm>
              <a:prstGeom prst="rect">
                <a:avLst/>
              </a:prstGeom>
              <a:blipFill>
                <a:blip r:embed="rId6"/>
                <a:stretch>
                  <a:fillRect l="-761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A47CD3-2E38-4F3D-A733-84A6070A876E}"/>
              </a:ext>
            </a:extLst>
          </p:cNvPr>
          <p:cNvSpPr/>
          <p:nvPr/>
        </p:nvSpPr>
        <p:spPr>
          <a:xfrm>
            <a:off x="5422357" y="2502813"/>
            <a:ext cx="3785684" cy="268188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8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935B55-5C1D-4297-91A4-62F0A028B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977" y="3042559"/>
            <a:ext cx="1534696" cy="1566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E325E2-943D-4FBA-B5E4-B602D14EF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158" y="3042559"/>
            <a:ext cx="1566017" cy="1566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B6755C-593F-4E4B-AB29-48EC1732D68F}"/>
                  </a:ext>
                </a:extLst>
              </p:cNvPr>
              <p:cNvSpPr txBox="1"/>
              <p:nvPr/>
            </p:nvSpPr>
            <p:spPr>
              <a:xfrm>
                <a:off x="7826889" y="2607707"/>
                <a:ext cx="891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B6755C-593F-4E4B-AB29-48EC1732D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889" y="2607707"/>
                <a:ext cx="891590" cy="461665"/>
              </a:xfrm>
              <a:prstGeom prst="rect">
                <a:avLst/>
              </a:prstGeom>
              <a:blipFill>
                <a:blip r:embed="rId9"/>
                <a:stretch>
                  <a:fillRect r="-137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CF2820-5BB5-42F9-AF4B-9D3214EF7E34}"/>
                  </a:ext>
                </a:extLst>
              </p:cNvPr>
              <p:cNvSpPr txBox="1"/>
              <p:nvPr/>
            </p:nvSpPr>
            <p:spPr>
              <a:xfrm>
                <a:off x="5888434" y="2607707"/>
                <a:ext cx="11929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CF2820-5BB5-42F9-AF4B-9D3214EF7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434" y="2607707"/>
                <a:ext cx="1192954" cy="461665"/>
              </a:xfrm>
              <a:prstGeom prst="rect">
                <a:avLst/>
              </a:prstGeom>
              <a:blipFill>
                <a:blip r:embed="rId10"/>
                <a:stretch>
                  <a:fillRect r="-51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5E468BD-E3BB-4CAA-A9D4-B140F07A0087}"/>
              </a:ext>
            </a:extLst>
          </p:cNvPr>
          <p:cNvGrpSpPr/>
          <p:nvPr/>
        </p:nvGrpSpPr>
        <p:grpSpPr>
          <a:xfrm>
            <a:off x="1577896" y="1223103"/>
            <a:ext cx="6694788" cy="1384604"/>
            <a:chOff x="1314913" y="933188"/>
            <a:chExt cx="5578991" cy="1153837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BED5263-B655-4E55-BA0E-1F413FC097B4}"/>
                </a:ext>
              </a:extLst>
            </p:cNvPr>
            <p:cNvCxnSpPr>
              <a:cxnSpLocks/>
              <a:stCxn id="14" idx="0"/>
              <a:endCxn id="24" idx="0"/>
            </p:cNvCxnSpPr>
            <p:nvPr/>
          </p:nvCxnSpPr>
          <p:spPr>
            <a:xfrm rot="16200000" flipH="1">
              <a:off x="4100931" y="-705948"/>
              <a:ext cx="6955" cy="5578991"/>
            </a:xfrm>
            <a:prstGeom prst="bentConnector3">
              <a:avLst>
                <a:gd name="adj1" fmla="val -1198328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549898-F413-4DD4-8BB7-1286669F6264}"/>
                </a:ext>
              </a:extLst>
            </p:cNvPr>
            <p:cNvSpPr txBox="1"/>
            <p:nvPr/>
          </p:nvSpPr>
          <p:spPr>
            <a:xfrm>
              <a:off x="3874777" y="933188"/>
              <a:ext cx="366287" cy="63094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4320"/>
                <a:t>F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462662-B0C4-4587-B82B-F87CAA7C6703}"/>
              </a:ext>
            </a:extLst>
          </p:cNvPr>
          <p:cNvGrpSpPr/>
          <p:nvPr/>
        </p:nvGrpSpPr>
        <p:grpSpPr>
          <a:xfrm>
            <a:off x="4313061" y="3437766"/>
            <a:ext cx="1109296" cy="757130"/>
            <a:chOff x="3594217" y="2864807"/>
            <a:chExt cx="924413" cy="63094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DBC00FF-A742-4B64-824C-9B3A8EDB68D8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>
            <a:xfrm>
              <a:off x="3594217" y="3203128"/>
              <a:ext cx="9244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017844-A2CA-4586-A488-2784FECD6A84}"/>
                </a:ext>
              </a:extLst>
            </p:cNvPr>
            <p:cNvSpPr txBox="1"/>
            <p:nvPr/>
          </p:nvSpPr>
          <p:spPr>
            <a:xfrm>
              <a:off x="3820570" y="2864807"/>
              <a:ext cx="445101" cy="63094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4320"/>
                <a:t>G</a:t>
              </a:r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2D95A51-668E-4B4B-AD58-4924F6EEABAA}"/>
              </a:ext>
            </a:extLst>
          </p:cNvPr>
          <p:cNvSpPr/>
          <p:nvPr/>
        </p:nvSpPr>
        <p:spPr>
          <a:xfrm>
            <a:off x="10317340" y="2502813"/>
            <a:ext cx="3785684" cy="268188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8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12EF617-A65F-468B-BB61-2D9AC2DAF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14" t="989" r="1414" b="3231"/>
          <a:stretch/>
        </p:blipFill>
        <p:spPr>
          <a:xfrm>
            <a:off x="10520801" y="3042559"/>
            <a:ext cx="1602646" cy="15660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BDEB021-E272-4AAD-A7FE-A186E35F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8501" y="3042559"/>
            <a:ext cx="1566017" cy="1566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678994-08A6-4650-AA0F-61816CE04FC8}"/>
                  </a:ext>
                </a:extLst>
              </p:cNvPr>
              <p:cNvSpPr txBox="1"/>
              <p:nvPr/>
            </p:nvSpPr>
            <p:spPr>
              <a:xfrm>
                <a:off x="10520801" y="2599361"/>
                <a:ext cx="169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Reference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678994-08A6-4650-AA0F-61816CE04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801" y="2599361"/>
                <a:ext cx="1694118" cy="461665"/>
              </a:xfrm>
              <a:prstGeom prst="rect">
                <a:avLst/>
              </a:prstGeom>
              <a:blipFill>
                <a:blip r:embed="rId11"/>
                <a:stretch>
                  <a:fillRect l="-575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131FEE-2453-4C77-8251-8B483413C0A2}"/>
                  </a:ext>
                </a:extLst>
              </p:cNvPr>
              <p:cNvSpPr txBox="1"/>
              <p:nvPr/>
            </p:nvSpPr>
            <p:spPr>
              <a:xfrm>
                <a:off x="12513232" y="2601389"/>
                <a:ext cx="12830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Source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131FEE-2453-4C77-8251-8B483413C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232" y="2601389"/>
                <a:ext cx="1283044" cy="461665"/>
              </a:xfrm>
              <a:prstGeom prst="rect">
                <a:avLst/>
              </a:prstGeom>
              <a:blipFill>
                <a:blip r:embed="rId12"/>
                <a:stretch>
                  <a:fillRect l="-761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A3E53C53-F1BB-4ED9-88C6-2CC40C2D1428}"/>
              </a:ext>
            </a:extLst>
          </p:cNvPr>
          <p:cNvGrpSpPr/>
          <p:nvPr/>
        </p:nvGrpSpPr>
        <p:grpSpPr>
          <a:xfrm>
            <a:off x="9228968" y="3437766"/>
            <a:ext cx="1109296" cy="757130"/>
            <a:chOff x="7690806" y="2864807"/>
            <a:chExt cx="924413" cy="63094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0C5800-D0B4-4FBE-A622-B69EE090001C}"/>
                </a:ext>
              </a:extLst>
            </p:cNvPr>
            <p:cNvCxnSpPr>
              <a:cxnSpLocks/>
            </p:cNvCxnSpPr>
            <p:nvPr/>
          </p:nvCxnSpPr>
          <p:spPr>
            <a:xfrm>
              <a:off x="7690806" y="3203128"/>
              <a:ext cx="9244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16100E-5738-4222-B183-72065D821398}"/>
                </a:ext>
              </a:extLst>
            </p:cNvPr>
            <p:cNvSpPr txBox="1"/>
            <p:nvPr/>
          </p:nvSpPr>
          <p:spPr>
            <a:xfrm>
              <a:off x="7917159" y="2864807"/>
              <a:ext cx="445101" cy="63094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4320"/>
                <a:t>G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0478FC-707A-42E0-A1F9-4B7443066AD9}"/>
              </a:ext>
            </a:extLst>
          </p:cNvPr>
          <p:cNvGrpSpPr/>
          <p:nvPr/>
        </p:nvGrpSpPr>
        <p:grpSpPr>
          <a:xfrm>
            <a:off x="6394138" y="1521129"/>
            <a:ext cx="6737106" cy="1115608"/>
            <a:chOff x="5328448" y="1267607"/>
            <a:chExt cx="5614255" cy="929673"/>
          </a:xfrm>
        </p:grpSpPr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5EDFF029-F14B-4A07-8D03-E51C50427BF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132098" y="-613325"/>
              <a:ext cx="6955" cy="5614255"/>
            </a:xfrm>
            <a:prstGeom prst="bentConnector3">
              <a:avLst>
                <a:gd name="adj1" fmla="val -870047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0AC03D-B1BF-4644-A606-56360FBB7023}"/>
                </a:ext>
              </a:extLst>
            </p:cNvPr>
            <p:cNvSpPr txBox="1"/>
            <p:nvPr/>
          </p:nvSpPr>
          <p:spPr>
            <a:xfrm>
              <a:off x="7917159" y="1267607"/>
              <a:ext cx="366287" cy="63094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4320"/>
                <a:t>F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1F4CCE-C623-4FD7-9D7A-C1DC8D68DB58}"/>
              </a:ext>
            </a:extLst>
          </p:cNvPr>
          <p:cNvGrpSpPr/>
          <p:nvPr/>
        </p:nvGrpSpPr>
        <p:grpSpPr>
          <a:xfrm>
            <a:off x="6128600" y="4608575"/>
            <a:ext cx="692818" cy="1918956"/>
            <a:chOff x="5107166" y="3840480"/>
            <a:chExt cx="577348" cy="159913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1ED725B-FCB1-41FD-B477-960627A71C47}"/>
                </a:ext>
              </a:extLst>
            </p:cNvPr>
            <p:cNvCxnSpPr>
              <a:cxnSpLocks/>
            </p:cNvCxnSpPr>
            <p:nvPr/>
          </p:nvCxnSpPr>
          <p:spPr>
            <a:xfrm>
              <a:off x="5411096" y="3840480"/>
              <a:ext cx="0" cy="935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074792-5763-4688-9A71-E226136EE441}"/>
                </a:ext>
              </a:extLst>
            </p:cNvPr>
            <p:cNvSpPr txBox="1"/>
            <p:nvPr/>
          </p:nvSpPr>
          <p:spPr>
            <a:xfrm>
              <a:off x="5107166" y="4808668"/>
              <a:ext cx="577348" cy="63094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4320"/>
                <a:t>D</a:t>
              </a:r>
              <a:r>
                <a:rPr lang="en-US" sz="4320" baseline="-25000"/>
                <a:t>y</a:t>
              </a:r>
              <a:endParaRPr lang="en-US" sz="432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8A8CE81-040C-4989-93D0-5C83644DBCB1}"/>
              </a:ext>
            </a:extLst>
          </p:cNvPr>
          <p:cNvGrpSpPr/>
          <p:nvPr/>
        </p:nvGrpSpPr>
        <p:grpSpPr>
          <a:xfrm>
            <a:off x="7891329" y="4608575"/>
            <a:ext cx="686406" cy="1918956"/>
            <a:chOff x="6576106" y="3840480"/>
            <a:chExt cx="572005" cy="1599130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1C29AF-8010-4AE0-9B63-BAF361228FB8}"/>
                </a:ext>
              </a:extLst>
            </p:cNvPr>
            <p:cNvCxnSpPr>
              <a:cxnSpLocks/>
            </p:cNvCxnSpPr>
            <p:nvPr/>
          </p:nvCxnSpPr>
          <p:spPr>
            <a:xfrm>
              <a:off x="6880036" y="3840480"/>
              <a:ext cx="0" cy="935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02394B-337A-4C10-93EF-E62942DE2794}"/>
                </a:ext>
              </a:extLst>
            </p:cNvPr>
            <p:cNvSpPr txBox="1"/>
            <p:nvPr/>
          </p:nvSpPr>
          <p:spPr>
            <a:xfrm>
              <a:off x="6576106" y="4808668"/>
              <a:ext cx="572005" cy="63094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4320"/>
                <a:t>D</a:t>
              </a:r>
              <a:r>
                <a:rPr lang="en-US" sz="4320" baseline="-25000"/>
                <a:t>x</a:t>
              </a:r>
              <a:endParaRPr lang="en-US" sz="432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46F1064-C7FF-4FB0-8354-74DBE1BA4FE2}"/>
              </a:ext>
            </a:extLst>
          </p:cNvPr>
          <p:cNvSpPr txBox="1"/>
          <p:nvPr/>
        </p:nvSpPr>
        <p:spPr>
          <a:xfrm>
            <a:off x="372470" y="312072"/>
            <a:ext cx="51380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/>
              <a:t>Beyond CycleGAN – Style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76EDC-9887-4B4F-BDDB-D076CB450EE0}"/>
              </a:ext>
            </a:extLst>
          </p:cNvPr>
          <p:cNvSpPr txBox="1"/>
          <p:nvPr/>
        </p:nvSpPr>
        <p:spPr>
          <a:xfrm>
            <a:off x="11478640" y="7767935"/>
            <a:ext cx="315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Chang et al., CVPR 2018</a:t>
            </a:r>
          </a:p>
        </p:txBody>
      </p:sp>
    </p:spTree>
    <p:extLst>
      <p:ext uri="{BB962C8B-B14F-4D97-AF65-F5344CB8AC3E}">
        <p14:creationId xmlns:p14="http://schemas.microsoft.com/office/powerpoint/2010/main" val="139703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  <p:bldP spid="25" grpId="0"/>
      <p:bldP spid="37" grpId="0" animBg="1"/>
      <p:bldP spid="40" grpId="0"/>
      <p:bldP spid="4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326653-D665-4AC6-A47A-C5BE24EB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462" y="839595"/>
            <a:ext cx="6917477" cy="707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56F01-214F-4DEF-B7DF-77E415E36F09}"/>
              </a:ext>
            </a:extLst>
          </p:cNvPr>
          <p:cNvSpPr txBox="1"/>
          <p:nvPr/>
        </p:nvSpPr>
        <p:spPr>
          <a:xfrm>
            <a:off x="372470" y="312072"/>
            <a:ext cx="51380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/>
              <a:t>Beyond CycleGAN – Style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4CB00-3F3A-42E7-9AA8-5A18E4888B49}"/>
              </a:ext>
            </a:extLst>
          </p:cNvPr>
          <p:cNvSpPr txBox="1"/>
          <p:nvPr/>
        </p:nvSpPr>
        <p:spPr>
          <a:xfrm>
            <a:off x="11478640" y="7767935"/>
            <a:ext cx="315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Chang et al., CVPR 2018</a:t>
            </a:r>
          </a:p>
        </p:txBody>
      </p:sp>
    </p:spTree>
    <p:extLst>
      <p:ext uri="{BB962C8B-B14F-4D97-AF65-F5344CB8AC3E}">
        <p14:creationId xmlns:p14="http://schemas.microsoft.com/office/powerpoint/2010/main" val="9064310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6A4F-39AC-4A97-8CC6-103AE1E2C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119627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n-lt"/>
                <a:cs typeface="helvetica" panose="020B0604020202020204" pitchFamily="34" charset="0"/>
              </a:rPr>
              <a:t>Beyond CycleGAN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72452-911B-4FE3-BD47-0E1C9389D420}"/>
              </a:ext>
            </a:extLst>
          </p:cNvPr>
          <p:cNvSpPr txBox="1"/>
          <p:nvPr/>
        </p:nvSpPr>
        <p:spPr>
          <a:xfrm>
            <a:off x="1514993" y="3006804"/>
            <a:ext cx="10038720" cy="389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32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Multi-modality</a:t>
            </a:r>
          </a:p>
          <a:p>
            <a:pPr>
              <a:lnSpc>
                <a:spcPct val="200000"/>
              </a:lnSpc>
            </a:pPr>
            <a:r>
              <a:rPr lang="en-US" sz="432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Style control</a:t>
            </a:r>
          </a:p>
          <a:p>
            <a:pPr>
              <a:lnSpc>
                <a:spcPct val="200000"/>
              </a:lnSpc>
            </a:pPr>
            <a:r>
              <a:rPr lang="en-US" sz="4320" b="1">
                <a:cs typeface="helvetica" panose="020B0604020202020204" pitchFamily="34" charset="0"/>
              </a:rPr>
              <a:t>More than two domains</a:t>
            </a:r>
          </a:p>
        </p:txBody>
      </p:sp>
    </p:spTree>
    <p:extLst>
      <p:ext uri="{BB962C8B-B14F-4D97-AF65-F5344CB8AC3E}">
        <p14:creationId xmlns:p14="http://schemas.microsoft.com/office/powerpoint/2010/main" val="141517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546" y="702548"/>
            <a:ext cx="1947672" cy="19476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702448"/>
            <a:ext cx="1947672" cy="19476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9" name="Shape 3579"/>
          <p:cNvSpPr/>
          <p:nvPr/>
        </p:nvSpPr>
        <p:spPr>
          <a:xfrm>
            <a:off x="7790756" y="2486454"/>
            <a:ext cx="2188740" cy="548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30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7600156" y="167638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3585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184781" y="854630"/>
            <a:ext cx="1227374" cy="1643509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922712" y="2486454"/>
            <a:ext cx="1682319" cy="548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30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hape 3594"/>
          <p:cNvSpPr/>
          <p:nvPr/>
        </p:nvSpPr>
        <p:spPr>
          <a:xfrm>
            <a:off x="10116452" y="1352207"/>
            <a:ext cx="4039508" cy="64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/>
          <a:lstStyle>
            <a:lvl1pPr>
              <a:defRPr sz="6000"/>
            </a:lvl1pPr>
          </a:lstStyle>
          <a:p>
            <a:r>
              <a:rPr lang="en-US" dirty="0">
                <a:solidFill>
                  <a:srgbClr val="00B050"/>
                </a:solidFill>
              </a:rPr>
              <a:t>Real!</a:t>
            </a:r>
            <a:endParaRPr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2268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F83A5-D58D-4F99-BA2C-69DC4DE7B1F7}"/>
              </a:ext>
            </a:extLst>
          </p:cNvPr>
          <p:cNvSpPr txBox="1"/>
          <p:nvPr/>
        </p:nvSpPr>
        <p:spPr>
          <a:xfrm>
            <a:off x="372471" y="312072"/>
            <a:ext cx="64441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/>
              <a:t>Beyond CycleGAN – More than 2 domains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9D41A-95EC-41AC-8766-CC651AD9580F}"/>
              </a:ext>
            </a:extLst>
          </p:cNvPr>
          <p:cNvSpPr txBox="1"/>
          <p:nvPr/>
        </p:nvSpPr>
        <p:spPr>
          <a:xfrm>
            <a:off x="10747243" y="7644825"/>
            <a:ext cx="3861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Choi et al., CVPR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8A32D-43D0-41F7-9DFB-6A832294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186" y="1630726"/>
            <a:ext cx="9532620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3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F0557C-5CBD-4B6F-9774-52BF4FDC4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588" y="1303855"/>
            <a:ext cx="9853586" cy="56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8F83A5-D58D-4F99-BA2C-69DC4DE7B1F7}"/>
              </a:ext>
            </a:extLst>
          </p:cNvPr>
          <p:cNvSpPr txBox="1"/>
          <p:nvPr/>
        </p:nvSpPr>
        <p:spPr>
          <a:xfrm>
            <a:off x="372471" y="312072"/>
            <a:ext cx="64441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/>
              <a:t>Beyond CycleGAN – More than 2 domains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07B7C-1F41-44FE-B2F0-C38F55FF3CAD}"/>
              </a:ext>
            </a:extLst>
          </p:cNvPr>
          <p:cNvSpPr/>
          <p:nvPr/>
        </p:nvSpPr>
        <p:spPr>
          <a:xfrm>
            <a:off x="2814200" y="1510375"/>
            <a:ext cx="52927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8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8526B1-0A3A-4719-96AA-EC0FD82DC6F6}"/>
              </a:ext>
            </a:extLst>
          </p:cNvPr>
          <p:cNvSpPr/>
          <p:nvPr/>
        </p:nvSpPr>
        <p:spPr>
          <a:xfrm>
            <a:off x="8522208" y="1451734"/>
            <a:ext cx="52927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3F8410-CD25-412C-A410-72014D658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04"/>
          <a:stretch/>
        </p:blipFill>
        <p:spPr>
          <a:xfrm>
            <a:off x="2683372" y="1303853"/>
            <a:ext cx="4502732" cy="56218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76B670-5D05-45AA-9C54-C5597E4D47EB}"/>
              </a:ext>
            </a:extLst>
          </p:cNvPr>
          <p:cNvSpPr/>
          <p:nvPr/>
        </p:nvSpPr>
        <p:spPr>
          <a:xfrm>
            <a:off x="2895956" y="1548004"/>
            <a:ext cx="52927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8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F3CC8-3479-46B0-A51D-C41F1275C810}"/>
              </a:ext>
            </a:extLst>
          </p:cNvPr>
          <p:cNvSpPr txBox="1"/>
          <p:nvPr/>
        </p:nvSpPr>
        <p:spPr>
          <a:xfrm>
            <a:off x="10769022" y="7644825"/>
            <a:ext cx="3861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Choi et al., CVPR 2018</a:t>
            </a:r>
          </a:p>
        </p:txBody>
      </p:sp>
    </p:spTree>
    <p:extLst>
      <p:ext uri="{BB962C8B-B14F-4D97-AF65-F5344CB8AC3E}">
        <p14:creationId xmlns:p14="http://schemas.microsoft.com/office/powerpoint/2010/main" val="122916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F83A5-D58D-4F99-BA2C-69DC4DE7B1F7}"/>
              </a:ext>
            </a:extLst>
          </p:cNvPr>
          <p:cNvSpPr txBox="1"/>
          <p:nvPr/>
        </p:nvSpPr>
        <p:spPr>
          <a:xfrm>
            <a:off x="372471" y="312072"/>
            <a:ext cx="64441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/>
              <a:t>Beyond CycleGAN – More than 2 domains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F6750-B738-4EEA-977E-31B0F4994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47" b="48132"/>
          <a:stretch/>
        </p:blipFill>
        <p:spPr>
          <a:xfrm>
            <a:off x="0" y="2486937"/>
            <a:ext cx="14630400" cy="1471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47858D-68EB-43F6-B078-4E35CEB9F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982"/>
          <a:stretch/>
        </p:blipFill>
        <p:spPr>
          <a:xfrm>
            <a:off x="0" y="2071227"/>
            <a:ext cx="14630400" cy="320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FE968-5C76-46C7-AB2E-65AD538D2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91"/>
          <a:stretch/>
        </p:blipFill>
        <p:spPr>
          <a:xfrm>
            <a:off x="0" y="4053482"/>
            <a:ext cx="14630400" cy="1592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79ADE-6139-4785-81D9-EB4EDB08C162}"/>
              </a:ext>
            </a:extLst>
          </p:cNvPr>
          <p:cNvSpPr txBox="1"/>
          <p:nvPr/>
        </p:nvSpPr>
        <p:spPr>
          <a:xfrm>
            <a:off x="10769022" y="7644825"/>
            <a:ext cx="3861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Choi et al., CVPR 2018</a:t>
            </a:r>
          </a:p>
        </p:txBody>
      </p:sp>
    </p:spTree>
    <p:extLst>
      <p:ext uri="{BB962C8B-B14F-4D97-AF65-F5344CB8AC3E}">
        <p14:creationId xmlns:p14="http://schemas.microsoft.com/office/powerpoint/2010/main" val="18527286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F83A5-D58D-4F99-BA2C-69DC4DE7B1F7}"/>
              </a:ext>
            </a:extLst>
          </p:cNvPr>
          <p:cNvSpPr txBox="1"/>
          <p:nvPr/>
        </p:nvSpPr>
        <p:spPr>
          <a:xfrm>
            <a:off x="372471" y="312072"/>
            <a:ext cx="64441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/>
              <a:t>Beyond CycleGAN – More than 2 domains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9D41A-95EC-41AC-8766-CC651AD9580F}"/>
              </a:ext>
            </a:extLst>
          </p:cNvPr>
          <p:cNvSpPr txBox="1"/>
          <p:nvPr/>
        </p:nvSpPr>
        <p:spPr>
          <a:xfrm>
            <a:off x="10408090" y="7706380"/>
            <a:ext cx="4222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Anoosheh et al., CVPR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7A45D-A926-4506-AB23-E43830E8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66" y="866069"/>
            <a:ext cx="8076281" cy="2231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CA0BB9-BDE3-4629-B80B-476246C50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19" b="1769"/>
          <a:stretch/>
        </p:blipFill>
        <p:spPr>
          <a:xfrm>
            <a:off x="4847583" y="3175658"/>
            <a:ext cx="5171294" cy="489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895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F83A5-D58D-4F99-BA2C-69DC4DE7B1F7}"/>
              </a:ext>
            </a:extLst>
          </p:cNvPr>
          <p:cNvSpPr txBox="1"/>
          <p:nvPr/>
        </p:nvSpPr>
        <p:spPr>
          <a:xfrm>
            <a:off x="372471" y="312072"/>
            <a:ext cx="64441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/>
              <a:t>Beyond CycleGAN – More than 2 domains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28C4D-EF3D-4A16-937E-1F8C786A1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17" y="1216623"/>
            <a:ext cx="5383530" cy="6183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383D5-725A-4F9B-BFF7-6301CF549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54" y="1216623"/>
            <a:ext cx="7511965" cy="6183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CA8BE4-3248-4CFF-B91C-8012B3CBC2C7}"/>
              </a:ext>
            </a:extLst>
          </p:cNvPr>
          <p:cNvSpPr txBox="1"/>
          <p:nvPr/>
        </p:nvSpPr>
        <p:spPr>
          <a:xfrm>
            <a:off x="10408090" y="7706380"/>
            <a:ext cx="4222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Anoosheh et al., CVPR 2018</a:t>
            </a:r>
          </a:p>
        </p:txBody>
      </p:sp>
    </p:spTree>
    <p:extLst>
      <p:ext uri="{BB962C8B-B14F-4D97-AF65-F5344CB8AC3E}">
        <p14:creationId xmlns:p14="http://schemas.microsoft.com/office/powerpoint/2010/main" val="1316413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94520" y="5176812"/>
            <a:ext cx="5617071" cy="2839758"/>
            <a:chOff x="1194520" y="5176812"/>
            <a:chExt cx="5617071" cy="28397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8799" t="6861" b="46070"/>
            <a:stretch/>
          </p:blipFill>
          <p:spPr>
            <a:xfrm>
              <a:off x="1194520" y="5176812"/>
              <a:ext cx="5617071" cy="23946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18487" y="7477961"/>
              <a:ext cx="3169137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Birds @Matt Powell‏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957559" y="5619818"/>
            <a:ext cx="6480720" cy="2666056"/>
            <a:chOff x="7957559" y="5619818"/>
            <a:chExt cx="6480720" cy="2666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938358" y="7747265"/>
                  <a:ext cx="4519122" cy="53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Bear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>
                      <a:sym typeface="Wingdings" panose="05000000000000000000" pitchFamily="2" charset="2"/>
                    </a:rPr>
                    <a:t> Panda </a:t>
                  </a:r>
                  <a:r>
                    <a:rPr lang="en-US" dirty="0"/>
                    <a:t>@Matt Powell‏</a:t>
                  </a: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8358" y="7747265"/>
                  <a:ext cx="4519122" cy="538609"/>
                </a:xfrm>
                <a:prstGeom prst="rect">
                  <a:avLst/>
                </a:prstGeom>
                <a:blipFill>
                  <a:blip r:embed="rId4"/>
                  <a:stretch>
                    <a:fillRect l="-2426" t="-13636" r="-2426" b="-32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screensho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559" y="5619818"/>
              <a:ext cx="6480720" cy="2127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3509575" y="2793"/>
            <a:ext cx="68174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#</a:t>
            </a:r>
            <a:r>
              <a:rPr lang="en-US" altLang="zh-CN" sz="6000" b="1" dirty="0" err="1"/>
              <a:t>CycleGAN</a:t>
            </a:r>
            <a:r>
              <a:rPr lang="zh-CN" altLang="en-US" sz="6000" dirty="0"/>
              <a:t> </a:t>
            </a:r>
            <a:r>
              <a:rPr lang="en-US" altLang="zh-CN" sz="6000" dirty="0"/>
              <a:t>at</a:t>
            </a:r>
            <a:r>
              <a:rPr lang="zh-CN" altLang="en-US" sz="6000" dirty="0"/>
              <a:t> </a:t>
            </a:r>
            <a:r>
              <a:rPr lang="en-US" altLang="zh-CN" sz="6000" dirty="0"/>
              <a:t>Twitter</a:t>
            </a:r>
            <a:endParaRPr lang="en-US" sz="6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8108" y="939070"/>
            <a:ext cx="7419975" cy="4269398"/>
            <a:chOff x="120618" y="973397"/>
            <a:chExt cx="7419975" cy="42693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30407" y="4704186"/>
                  <a:ext cx="6600397" cy="53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Monet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Thomas </a:t>
                  </a:r>
                  <a:r>
                    <a:rPr lang="en-US" dirty="0" err="1"/>
                    <a:t>Kinkade</a:t>
                  </a:r>
                  <a:r>
                    <a:rPr lang="en-US" dirty="0"/>
                    <a:t> @David </a:t>
                  </a:r>
                  <a:r>
                    <a:rPr lang="en-US" dirty="0" err="1"/>
                    <a:t>Fouhey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07" y="4704186"/>
                  <a:ext cx="6600397" cy="538609"/>
                </a:xfrm>
                <a:prstGeom prst="rect">
                  <a:avLst/>
                </a:prstGeom>
                <a:blipFill>
                  <a:blip r:embed="rId6"/>
                  <a:stretch>
                    <a:fillRect l="-1477" t="-11364" r="-1570" b="-32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618" y="973397"/>
              <a:ext cx="7419975" cy="371475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396303" y="1085101"/>
            <a:ext cx="7603232" cy="4617427"/>
            <a:chOff x="7396303" y="1085101"/>
            <a:chExt cx="7603232" cy="4617427"/>
          </a:xfrm>
        </p:grpSpPr>
        <p:pic>
          <p:nvPicPr>
            <p:cNvPr id="2050" name="Picture 2" descr="https://junyanz.github.io/CycleGAN/images/ancient_maps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090" y="1085101"/>
              <a:ext cx="6263659" cy="4224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7396303" y="5163919"/>
              <a:ext cx="7603232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Resurrecting Ancient Cities @ Jack Clark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4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72" y="370384"/>
            <a:ext cx="13167360" cy="1371600"/>
          </a:xfrm>
        </p:spPr>
        <p:txBody>
          <a:bodyPr/>
          <a:lstStyle/>
          <a:p>
            <a:r>
              <a:rPr lang="en-US" dirty="0"/>
              <a:t>Turn Real People Into Anime Art</a:t>
            </a:r>
          </a:p>
        </p:txBody>
      </p:sp>
      <p:pic>
        <p:nvPicPr>
          <p:cNvPr id="1026" name="Picture 2" descr="https://i.kinja-img.com/gawker-media/image/upload/s--qqsawOQ6--/c_scale,f_auto,fl_progressive,q_80,w_800/qopwfe90mz8xhbyypkx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27" y="1810544"/>
            <a:ext cx="9855547" cy="55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47078" y="7499176"/>
            <a:ext cx="1133624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minjunli</a:t>
            </a:r>
            <a:r>
              <a:rPr lang="en-US" dirty="0"/>
              <a:t> (</a:t>
            </a:r>
            <a:r>
              <a:rPr lang="en-US" dirty="0" err="1"/>
              <a:t>Minjun</a:t>
            </a:r>
            <a:r>
              <a:rPr lang="en-US" dirty="0"/>
              <a:t> Li)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en-US" dirty="0" err="1"/>
              <a:t>Aixile</a:t>
            </a:r>
            <a:r>
              <a:rPr lang="en-US" dirty="0"/>
              <a:t> (</a:t>
            </a:r>
            <a:r>
              <a:rPr lang="en-US" dirty="0" err="1"/>
              <a:t>Yanghua</a:t>
            </a:r>
            <a:r>
              <a:rPr lang="en-US" dirty="0"/>
              <a:t> JIN), @</a:t>
            </a:r>
            <a:r>
              <a:rPr lang="en-US" dirty="0" err="1"/>
              <a:t>alanyttian</a:t>
            </a:r>
            <a:r>
              <a:rPr lang="en-US" dirty="0"/>
              <a:t> (</a:t>
            </a:r>
            <a:r>
              <a:rPr lang="en-US" dirty="0" err="1"/>
              <a:t>Yingtao</a:t>
            </a:r>
            <a:r>
              <a:rPr lang="en-US" dirty="0"/>
              <a:t> Tian)</a:t>
            </a:r>
          </a:p>
        </p:txBody>
      </p:sp>
    </p:spTree>
    <p:extLst>
      <p:ext uri="{BB962C8B-B14F-4D97-AF65-F5344CB8AC3E}">
        <p14:creationId xmlns:p14="http://schemas.microsoft.com/office/powerpoint/2010/main" val="6577535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2060004" y="1630527"/>
            <a:ext cx="5183188" cy="51831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59"/>
          <a:stretch/>
        </p:blipFill>
        <p:spPr>
          <a:xfrm>
            <a:off x="7466372" y="1630529"/>
            <a:ext cx="5177421" cy="51831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860092" y="7172816"/>
            <a:ext cx="99997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400" dirty="0" err="1"/>
              <a:t>CycleGAN</a:t>
            </a:r>
            <a:r>
              <a:rPr lang="en-US" sz="3400" dirty="0"/>
              <a:t> with </a:t>
            </a:r>
            <a:r>
              <a:rPr lang="en-US" sz="3600" dirty="0"/>
              <a:t>architectural </a:t>
            </a:r>
            <a:r>
              <a:rPr lang="en-US" sz="3400" dirty="0"/>
              <a:t>modifications, by </a:t>
            </a:r>
            <a:r>
              <a:rPr lang="en-US" sz="3400" dirty="0" err="1"/>
              <a:t>itok_msi</a:t>
            </a:r>
            <a:endParaRPr lang="en-US" sz="3400" dirty="0"/>
          </a:p>
          <a:p>
            <a:pPr algn="r"/>
            <a:r>
              <a:rPr lang="en-US" sz="2800" dirty="0">
                <a:hlinkClick r:id="rId6"/>
              </a:rPr>
              <a:t>https://</a:t>
            </a:r>
            <a:r>
              <a:rPr lang="en-US" sz="2800" dirty="0" err="1">
                <a:hlinkClick r:id="rId6"/>
              </a:rPr>
              <a:t>qiita.com</a:t>
            </a:r>
            <a:r>
              <a:rPr lang="en-US" sz="2800" dirty="0">
                <a:hlinkClick r:id="rId6"/>
              </a:rPr>
              <a:t>/</a:t>
            </a:r>
            <a:r>
              <a:rPr lang="en-US" sz="2800" dirty="0" err="1">
                <a:hlinkClick r:id="rId6"/>
              </a:rPr>
              <a:t>itok_msi</a:t>
            </a:r>
            <a:r>
              <a:rPr lang="en-US" sz="2800" dirty="0">
                <a:hlinkClick r:id="rId6"/>
              </a:rPr>
              <a:t>/items/b6b615bc28b1a720afd7</a:t>
            </a:r>
            <a:endParaRPr lang="en-US" sz="2800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4" b="33333"/>
          <a:stretch/>
        </p:blipFill>
        <p:spPr>
          <a:xfrm>
            <a:off x="2060004" y="1630527"/>
            <a:ext cx="2590900" cy="51831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28800" y="302271"/>
            <a:ext cx="10972800" cy="1028700"/>
          </a:xfrm>
        </p:spPr>
        <p:txBody>
          <a:bodyPr>
            <a:noAutofit/>
          </a:bodyPr>
          <a:lstStyle/>
          <a:p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Latest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en-US" altLang="zh-CN" sz="6000" dirty="0" err="1">
                <a:latin typeface="Calibri" charset="0"/>
                <a:ea typeface="Calibri" charset="0"/>
                <a:cs typeface="Calibri" charset="0"/>
              </a:rPr>
              <a:t>CycleGAN</a:t>
            </a:r>
            <a:endParaRPr lang="en-US" sz="6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79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06"/>
    </mc:Choice>
    <mc:Fallback xmlns="">
      <p:transition spd="slow" advTm="15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370" y="867428"/>
            <a:ext cx="10972800" cy="1028700"/>
          </a:xfrm>
        </p:spPr>
        <p:txBody>
          <a:bodyPr>
            <a:noAutofit/>
          </a:bodyPr>
          <a:lstStyle/>
          <a:p>
            <a:r>
              <a:rPr lang="en-US" altLang="zh-CN" sz="9000" dirty="0"/>
              <a:t>Thank</a:t>
            </a:r>
            <a:r>
              <a:rPr lang="zh-CN" altLang="en-US" sz="9000" dirty="0"/>
              <a:t> </a:t>
            </a:r>
            <a:r>
              <a:rPr lang="en-US" altLang="zh-CN" sz="9000" dirty="0"/>
              <a:t>You!</a:t>
            </a:r>
            <a:endParaRPr lang="en-US" sz="9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28800" y="6758508"/>
            <a:ext cx="10972800" cy="1028700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097225" rtl="0" eaLnBrk="1" latinLnBrk="0" hangingPunct="1">
              <a:spcBef>
                <a:spcPct val="0"/>
              </a:spcBef>
              <a:buNone/>
              <a:defRPr sz="52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500" dirty="0"/>
              <a:t>Code and data: </a:t>
            </a:r>
            <a:r>
              <a:rPr lang="en-US" altLang="zh-CN" sz="4500" dirty="0">
                <a:solidFill>
                  <a:srgbClr val="FF0000"/>
                </a:solidFill>
              </a:rPr>
              <a:t>junyanz.github.io/CycleGAN/ </a:t>
            </a:r>
            <a:endParaRPr lang="en-US" sz="4500" dirty="0">
              <a:solidFill>
                <a:srgbClr val="FF0000"/>
              </a:solidFill>
            </a:endParaRPr>
          </a:p>
        </p:txBody>
      </p:sp>
      <p:pic>
        <p:nvPicPr>
          <p:cNvPr id="4" name="IMG_7380_zebrafi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4801" y="225288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546" y="702548"/>
            <a:ext cx="1947672" cy="19476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" y="702448"/>
            <a:ext cx="1947672" cy="19476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9" name="Shape 3579"/>
          <p:cNvSpPr/>
          <p:nvPr/>
        </p:nvSpPr>
        <p:spPr>
          <a:xfrm>
            <a:off x="7790756" y="2486454"/>
            <a:ext cx="2188740" cy="548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30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7600156" y="167638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3585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184781" y="854630"/>
            <a:ext cx="1227374" cy="1643509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922712" y="2486454"/>
            <a:ext cx="1682319" cy="548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30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hape 3594"/>
          <p:cNvSpPr/>
          <p:nvPr/>
        </p:nvSpPr>
        <p:spPr>
          <a:xfrm>
            <a:off x="10116452" y="1352207"/>
            <a:ext cx="4039508" cy="64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/>
          <a:lstStyle>
            <a:lvl1pPr>
              <a:defRPr sz="6000"/>
            </a:lvl1pPr>
          </a:lstStyle>
          <a:p>
            <a:r>
              <a:rPr lang="en-US" dirty="0">
                <a:solidFill>
                  <a:srgbClr val="00B050"/>
                </a:solidFill>
              </a:rPr>
              <a:t>Real too!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24" name="pasted-image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46" y="702548"/>
            <a:ext cx="1947672" cy="19476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Shape 320"/>
          <p:cNvSpPr/>
          <p:nvPr/>
        </p:nvSpPr>
        <p:spPr>
          <a:xfrm>
            <a:off x="974908" y="4984440"/>
            <a:ext cx="11054984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733973">
              <a:defRPr sz="5400"/>
            </a:lvl1pPr>
          </a:lstStyle>
          <a:p>
            <a:r>
              <a:rPr lang="en-US" dirty="0"/>
              <a:t>GANs do</a:t>
            </a:r>
            <a:r>
              <a:rPr lang="zh-CN" altLang="en-US" dirty="0"/>
              <a:t> </a:t>
            </a:r>
            <a:r>
              <a:rPr lang="en-US" altLang="zh-CN" b="1" dirty="0"/>
              <a:t>no</a:t>
            </a:r>
            <a:r>
              <a:rPr lang="en-US" b="1" dirty="0"/>
              <a:t>t</a:t>
            </a:r>
            <a:r>
              <a:rPr dirty="0"/>
              <a:t> force output to correspond to input</a:t>
            </a:r>
          </a:p>
        </p:txBody>
      </p:sp>
      <p:sp>
        <p:nvSpPr>
          <p:cNvPr id="29" name="Shape 274"/>
          <p:cNvSpPr/>
          <p:nvPr/>
        </p:nvSpPr>
        <p:spPr>
          <a:xfrm>
            <a:off x="2018727" y="5567797"/>
            <a:ext cx="10592947" cy="636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6" tIns="32146" rIns="32146" bIns="32146" anchor="ctr">
            <a:spAutoFit/>
          </a:bodyPr>
          <a:lstStyle/>
          <a:p>
            <a:pPr defTabSz="1463126">
              <a:defRPr sz="4400"/>
            </a:pPr>
            <a:endParaRPr sz="3713" i="1" dirty="0"/>
          </a:p>
        </p:txBody>
      </p:sp>
    </p:spTree>
    <p:extLst>
      <p:ext uri="{BB962C8B-B14F-4D97-AF65-F5344CB8AC3E}">
        <p14:creationId xmlns:p14="http://schemas.microsoft.com/office/powerpoint/2010/main" val="17526938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521" y="3057050"/>
            <a:ext cx="1892808" cy="18928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482552" y="397653"/>
            <a:ext cx="1892808" cy="7168367"/>
            <a:chOff x="8110930" y="2539922"/>
            <a:chExt cx="1261872" cy="4778911"/>
          </a:xfrm>
        </p:grpSpPr>
        <p:pic>
          <p:nvPicPr>
            <p:cNvPr id="6" name="Picture 2" descr="https://taesung89.github.io/cyclegan/images/horse-to-zebra-supplemental/train_cherrypicked/real_A/horse2zebra_153_50_real_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4312853"/>
              <a:ext cx="1261559" cy="126155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taesung89.github.io/cyclegan/images/horse-to-zebra-supplemental/train_cherrypicked/real_A/horse2zebra_716_50_real_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2539922"/>
              <a:ext cx="1261872" cy="126187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s://taesung89.github.io/cyclegan/images/horse-to-zebra-supplemental/train_cherrypicked/real_A/horse2zebra_263_50_real_A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6056961"/>
              <a:ext cx="1261872" cy="126187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Straight Arrow Connector 8"/>
          <p:cNvCxnSpPr/>
          <p:nvPr/>
        </p:nvCxnSpPr>
        <p:spPr>
          <a:xfrm>
            <a:off x="3385977" y="1387529"/>
            <a:ext cx="1990631" cy="26159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  <a:endCxn id="4" idx="1"/>
          </p:cNvCxnSpPr>
          <p:nvPr/>
        </p:nvCxnSpPr>
        <p:spPr>
          <a:xfrm>
            <a:off x="3375125" y="4003454"/>
            <a:ext cx="199039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 flipV="1">
            <a:off x="3375360" y="4003454"/>
            <a:ext cx="1990161" cy="26161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51304" y="3576191"/>
            <a:ext cx="5268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/>
              <a:t>mode collapse!</a:t>
            </a:r>
          </a:p>
        </p:txBody>
      </p:sp>
    </p:spTree>
    <p:extLst>
      <p:ext uri="{BB962C8B-B14F-4D97-AF65-F5344CB8AC3E}">
        <p14:creationId xmlns:p14="http://schemas.microsoft.com/office/powerpoint/2010/main" val="15982453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9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9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"/>
</p:tagLst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1596</Words>
  <Application>Microsoft Macintosh PowerPoint</Application>
  <PresentationFormat>自定义</PresentationFormat>
  <Paragraphs>445</Paragraphs>
  <Slides>78</Slides>
  <Notes>74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4" baseType="lpstr">
      <vt:lpstr>Adobe Clean</vt:lpstr>
      <vt:lpstr>Arial</vt:lpstr>
      <vt:lpstr>Calibri</vt:lpstr>
      <vt:lpstr>Cambria Math</vt:lpstr>
      <vt:lpstr>Times New Roman</vt:lpstr>
      <vt:lpstr>Tema de Office</vt:lpstr>
      <vt:lpstr>PowerPoint 演示文稿</vt:lpstr>
      <vt:lpstr>Image-to-Image Translation with pix2pix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</vt:lpstr>
      <vt:lpstr>PowerPoint 演示文稿</vt:lpstr>
      <vt:lpstr>PowerPoint 演示文稿</vt:lpstr>
      <vt:lpstr>PowerPoint 演示文稿</vt:lpstr>
      <vt:lpstr>Collection Style Transfer</vt:lpstr>
      <vt:lpstr>PowerPoint 演示文稿</vt:lpstr>
      <vt:lpstr>Monet’s paintings → photos</vt:lpstr>
      <vt:lpstr>Monet’s paintings → photos</vt:lpstr>
      <vt:lpstr>PowerPoint 演示文稿</vt:lpstr>
      <vt:lpstr>Why CycleGAN works</vt:lpstr>
      <vt:lpstr>Style and Content Separation</vt:lpstr>
      <vt:lpstr>Neural Style Transfer [Gatys et al. 2015]</vt:lpstr>
      <vt:lpstr>PowerPoint 演示文稿</vt:lpstr>
      <vt:lpstr>Cycle Loss upper bounds Conditional Entropy</vt:lpstr>
      <vt:lpstr>Cycle Loss upper bounds Conditional Entropy</vt:lpstr>
      <vt:lpstr>PowerPoint 演示文稿</vt:lpstr>
      <vt:lpstr>CycleGAN at School</vt:lpstr>
      <vt:lpstr>Applications</vt:lpstr>
      <vt:lpstr>CG2Real: GTA5 → real streetview</vt:lpstr>
      <vt:lpstr>Real2CG: real streetview → GTA</vt:lpstr>
      <vt:lpstr>PowerPoint 演示文稿</vt:lpstr>
      <vt:lpstr>Domain Adaptation with CycleGAN</vt:lpstr>
      <vt:lpstr>Domain Adaptation with CycleGAN</vt:lpstr>
      <vt:lpstr>Domain Adaptation with CycleGAN</vt:lpstr>
      <vt:lpstr>PowerPoint 演示文稿</vt:lpstr>
      <vt:lpstr>Photo Enhancement</vt:lpstr>
      <vt:lpstr>Image Dehazing</vt:lpstr>
      <vt:lpstr>Unsupervised Motion Retargeting</vt:lpstr>
      <vt:lpstr>PowerPoint 演示文稿</vt:lpstr>
      <vt:lpstr>Applications Beyond Computer Vision</vt:lpstr>
      <vt:lpstr>PowerPoint 演示文稿</vt:lpstr>
      <vt:lpstr>PowerPoint 演示文稿</vt:lpstr>
      <vt:lpstr>PowerPoint 演示文稿</vt:lpstr>
      <vt:lpstr>PowerPoint 演示文稿</vt:lpstr>
      <vt:lpstr>Reconstucted Images</vt:lpstr>
      <vt:lpstr>PowerPoint 演示文稿</vt:lpstr>
      <vt:lpstr>PowerPoint 演示文稿</vt:lpstr>
      <vt:lpstr>PowerPoint 演示文稿</vt:lpstr>
      <vt:lpstr>Failure cases</vt:lpstr>
      <vt:lpstr>PowerPoint 演示文稿</vt:lpstr>
      <vt:lpstr>PowerPoint 演示文稿</vt:lpstr>
      <vt:lpstr>PowerPoint 演示文稿</vt:lpstr>
      <vt:lpstr>PowerPoint 演示文稿</vt:lpstr>
      <vt:lpstr>Beyond CycleGAN</vt:lpstr>
      <vt:lpstr>Beyond CycleGAN</vt:lpstr>
      <vt:lpstr>PowerPoint 演示文稿</vt:lpstr>
      <vt:lpstr>PowerPoint 演示文稿</vt:lpstr>
      <vt:lpstr>PowerPoint 演示文稿</vt:lpstr>
      <vt:lpstr>Beyond CycleGAN</vt:lpstr>
      <vt:lpstr>PowerPoint 演示文稿</vt:lpstr>
      <vt:lpstr>PowerPoint 演示文稿</vt:lpstr>
      <vt:lpstr>PowerPoint 演示文稿</vt:lpstr>
      <vt:lpstr>Beyond CycleGAN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Turn Real People Into Anime Art</vt:lpstr>
      <vt:lpstr>Latest from #CycleGAN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2018-06-22T14:31:31Z</cp:lastPrinted>
  <dcterms:created xsi:type="dcterms:W3CDTF">2017-07-10T20:17:47Z</dcterms:created>
  <dcterms:modified xsi:type="dcterms:W3CDTF">2019-09-11T11:07:58Z</dcterms:modified>
</cp:coreProperties>
</file>